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76"/>
  </p:notesMasterIdLst>
  <p:sldIdLst>
    <p:sldId id="256" r:id="rId5"/>
    <p:sldId id="257" r:id="rId6"/>
    <p:sldId id="258" r:id="rId7"/>
    <p:sldId id="280" r:id="rId8"/>
    <p:sldId id="281" r:id="rId9"/>
    <p:sldId id="315" r:id="rId10"/>
    <p:sldId id="314" r:id="rId11"/>
    <p:sldId id="316" r:id="rId12"/>
    <p:sldId id="317" r:id="rId13"/>
    <p:sldId id="318" r:id="rId14"/>
    <p:sldId id="319" r:id="rId15"/>
    <p:sldId id="379" r:id="rId16"/>
    <p:sldId id="380" r:id="rId17"/>
    <p:sldId id="320" r:id="rId18"/>
    <p:sldId id="285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30" r:id="rId28"/>
    <p:sldId id="329" r:id="rId29"/>
    <p:sldId id="331" r:id="rId30"/>
    <p:sldId id="332" r:id="rId31"/>
    <p:sldId id="337" r:id="rId32"/>
    <p:sldId id="336" r:id="rId33"/>
    <p:sldId id="335" r:id="rId34"/>
    <p:sldId id="334" r:id="rId35"/>
    <p:sldId id="338" r:id="rId36"/>
    <p:sldId id="339" r:id="rId37"/>
    <p:sldId id="340" r:id="rId38"/>
    <p:sldId id="341" r:id="rId39"/>
    <p:sldId id="343" r:id="rId40"/>
    <p:sldId id="342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4" r:id="rId50"/>
    <p:sldId id="352" r:id="rId51"/>
    <p:sldId id="353" r:id="rId52"/>
    <p:sldId id="355" r:id="rId53"/>
    <p:sldId id="356" r:id="rId54"/>
    <p:sldId id="357" r:id="rId55"/>
    <p:sldId id="358" r:id="rId56"/>
    <p:sldId id="360" r:id="rId57"/>
    <p:sldId id="361" r:id="rId58"/>
    <p:sldId id="362" r:id="rId59"/>
    <p:sldId id="367" r:id="rId60"/>
    <p:sldId id="365" r:id="rId61"/>
    <p:sldId id="366" r:id="rId62"/>
    <p:sldId id="368" r:id="rId63"/>
    <p:sldId id="369" r:id="rId64"/>
    <p:sldId id="359" r:id="rId65"/>
    <p:sldId id="370" r:id="rId66"/>
    <p:sldId id="371" r:id="rId67"/>
    <p:sldId id="372" r:id="rId68"/>
    <p:sldId id="373" r:id="rId69"/>
    <p:sldId id="374" r:id="rId70"/>
    <p:sldId id="375" r:id="rId71"/>
    <p:sldId id="376" r:id="rId72"/>
    <p:sldId id="377" r:id="rId73"/>
    <p:sldId id="378" r:id="rId74"/>
    <p:sldId id="313" r:id="rId75"/>
  </p:sldIdLst>
  <p:sldSz cx="9144000" cy="5143500" type="screen16x9"/>
  <p:notesSz cx="6858000" cy="9144000"/>
  <p:embeddedFontLst>
    <p:embeddedFont>
      <p:font typeface="Anton" panose="020B0604020202020204" charset="0"/>
      <p:regular r:id="rId77"/>
    </p:embeddedFont>
    <p:embeddedFont>
      <p:font typeface="Cambria Math" panose="02040503050406030204" pitchFamily="18" charset="0"/>
      <p:regular r:id="rId78"/>
    </p:embeddedFont>
    <p:embeddedFont>
      <p:font typeface="Consolas" panose="020B0609020204030204" pitchFamily="49" charset="0"/>
      <p:regular r:id="rId79"/>
      <p:bold r:id="rId80"/>
      <p:italic r:id="rId81"/>
      <p:boldItalic r:id="rId82"/>
    </p:embeddedFont>
    <p:embeddedFont>
      <p:font typeface="Fira Sans Condensed" panose="020B0604020202020204" charset="0"/>
      <p:regular r:id="rId83"/>
      <p:bold r:id="rId84"/>
      <p:italic r:id="rId85"/>
      <p:boldItalic r:id="rId86"/>
    </p:embeddedFont>
    <p:embeddedFont>
      <p:font typeface="Fira Sans Condensed Light" panose="020B0604020202020204" charset="0"/>
      <p:regular r:id="rId87"/>
      <p:bold r:id="rId88"/>
      <p:italic r:id="rId89"/>
      <p:boldItalic r:id="rId90"/>
    </p:embeddedFont>
    <p:embeddedFont>
      <p:font typeface="Rajdhani" panose="020B0604020202020204" charset="0"/>
      <p:regular r:id="rId91"/>
      <p:bold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B62E-91E3-425D-895C-7DE33027D84E}" v="3" dt="2021-02-11T13:11:29.174"/>
    <p1510:client id="{A630B5D4-BFF5-4525-B49E-40D690A15C30}" v="10" dt="2021-03-10T07:32:41.160"/>
    <p1510:client id="{E43F6BAE-5C00-42C5-AD5D-646579B77785}" v="79" dt="2021-03-11T08:03:58.6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141" d="100"/>
          <a:sy n="141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font" Target="fonts/font14.fntdata"/><Relationship Id="rId95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9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1.fntdata"/><Relationship Id="rId61" Type="http://schemas.openxmlformats.org/officeDocument/2006/relationships/slide" Target="slides/slide57.xml"/><Relationship Id="rId82" Type="http://schemas.openxmlformats.org/officeDocument/2006/relationships/font" Target="fonts/font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acsovics Gergő" userId="S::bgeri74@unidebhu.onmicrosoft.com::1b3974f4-9adb-488c-8027-260dafc31672" providerId="AD" clId="Web-{A630B5D4-BFF5-4525-B49E-40D690A15C30}"/>
    <pc:docChg chg="modSld">
      <pc:chgData name="Bogacsovics Gergő" userId="S::bgeri74@unidebhu.onmicrosoft.com::1b3974f4-9adb-488c-8027-260dafc31672" providerId="AD" clId="Web-{A630B5D4-BFF5-4525-B49E-40D690A15C30}" dt="2021-03-10T07:32:40.191" v="7" actId="20577"/>
      <pc:docMkLst>
        <pc:docMk/>
      </pc:docMkLst>
      <pc:sldChg chg="modSp">
        <pc:chgData name="Bogacsovics Gergő" userId="S::bgeri74@unidebhu.onmicrosoft.com::1b3974f4-9adb-488c-8027-260dafc31672" providerId="AD" clId="Web-{A630B5D4-BFF5-4525-B49E-40D690A15C30}" dt="2021-03-10T07:32:33.159" v="0" actId="20577"/>
        <pc:sldMkLst>
          <pc:docMk/>
          <pc:sldMk cId="2305128341" sldId="344"/>
        </pc:sldMkLst>
        <pc:spChg chg="mod">
          <ac:chgData name="Bogacsovics Gergő" userId="S::bgeri74@unidebhu.onmicrosoft.com::1b3974f4-9adb-488c-8027-260dafc31672" providerId="AD" clId="Web-{A630B5D4-BFF5-4525-B49E-40D690A15C30}" dt="2021-03-10T07:32:33.159" v="0" actId="20577"/>
          <ac:spMkLst>
            <pc:docMk/>
            <pc:sldMk cId="2305128341" sldId="344"/>
            <ac:spMk id="23" creationId="{D94B8C95-11D6-4EB7-8B00-33ED0C10F467}"/>
          </ac:spMkLst>
        </pc:spChg>
      </pc:sldChg>
      <pc:sldChg chg="modSp">
        <pc:chgData name="Bogacsovics Gergő" userId="S::bgeri74@unidebhu.onmicrosoft.com::1b3974f4-9adb-488c-8027-260dafc31672" providerId="AD" clId="Web-{A630B5D4-BFF5-4525-B49E-40D690A15C30}" dt="2021-03-10T07:32:40.191" v="7" actId="20577"/>
        <pc:sldMkLst>
          <pc:docMk/>
          <pc:sldMk cId="4007571141" sldId="345"/>
        </pc:sldMkLst>
        <pc:spChg chg="mod">
          <ac:chgData name="Bogacsovics Gergő" userId="S::bgeri74@unidebhu.onmicrosoft.com::1b3974f4-9adb-488c-8027-260dafc31672" providerId="AD" clId="Web-{A630B5D4-BFF5-4525-B49E-40D690A15C30}" dt="2021-03-10T07:32:40.191" v="7" actId="20577"/>
          <ac:spMkLst>
            <pc:docMk/>
            <pc:sldMk cId="4007571141" sldId="345"/>
            <ac:spMk id="23" creationId="{D94B8C95-11D6-4EB7-8B00-33ED0C10F467}"/>
          </ac:spMkLst>
        </pc:spChg>
      </pc:sldChg>
    </pc:docChg>
  </pc:docChgLst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  <pc:docChgLst>
    <pc:chgData name="Lakatos Róbert" userId="S::lakatos.robert@it.unideb.hu::ac7584ac-6032-46fd-a6c5-78fa5f88ad47" providerId="AD" clId="Web-{E43F6BAE-5C00-42C5-AD5D-646579B77785}"/>
    <pc:docChg chg="addSld modSld sldOrd">
      <pc:chgData name="Lakatos Róbert" userId="S::lakatos.robert@it.unideb.hu::ac7584ac-6032-46fd-a6c5-78fa5f88ad47" providerId="AD" clId="Web-{E43F6BAE-5C00-42C5-AD5D-646579B77785}" dt="2021-03-11T08:03:58.222" v="72" actId="20577"/>
      <pc:docMkLst>
        <pc:docMk/>
      </pc:docMkLst>
      <pc:sldChg chg="addSp delSp modSp add ord replId">
        <pc:chgData name="Lakatos Róbert" userId="S::lakatos.robert@it.unideb.hu::ac7584ac-6032-46fd-a6c5-78fa5f88ad47" providerId="AD" clId="Web-{E43F6BAE-5C00-42C5-AD5D-646579B77785}" dt="2021-03-11T08:01:39.828" v="51" actId="20577"/>
        <pc:sldMkLst>
          <pc:docMk/>
          <pc:sldMk cId="1233865934" sldId="379"/>
        </pc:sldMkLst>
        <pc:spChg chg="add del mod">
          <ac:chgData name="Lakatos Róbert" userId="S::lakatos.robert@it.unideb.hu::ac7584ac-6032-46fd-a6c5-78fa5f88ad47" providerId="AD" clId="Web-{E43F6BAE-5C00-42C5-AD5D-646579B77785}" dt="2021-03-11T07:58:02.417" v="26"/>
          <ac:spMkLst>
            <pc:docMk/>
            <pc:sldMk cId="1233865934" sldId="379"/>
            <ac:spMk id="2" creationId="{12908465-3C00-4017-B1B6-50189CE4D3B7}"/>
          </ac:spMkLst>
        </pc:spChg>
        <pc:spChg chg="del">
          <ac:chgData name="Lakatos Róbert" userId="S::lakatos.robert@it.unideb.hu::ac7584ac-6032-46fd-a6c5-78fa5f88ad47" providerId="AD" clId="Web-{E43F6BAE-5C00-42C5-AD5D-646579B77785}" dt="2021-03-11T07:50:49.235" v="22"/>
          <ac:spMkLst>
            <pc:docMk/>
            <pc:sldMk cId="1233865934" sldId="379"/>
            <ac:spMk id="4" creationId="{26995A90-E639-4B27-BE5C-192BE28E5DA4}"/>
          </ac:spMkLst>
        </pc:spChg>
        <pc:spChg chg="add del mod">
          <ac:chgData name="Lakatos Róbert" userId="S::lakatos.robert@it.unideb.hu::ac7584ac-6032-46fd-a6c5-78fa5f88ad47" providerId="AD" clId="Web-{E43F6BAE-5C00-42C5-AD5D-646579B77785}" dt="2021-03-11T07:58:05.933" v="27"/>
          <ac:spMkLst>
            <pc:docMk/>
            <pc:sldMk cId="1233865934" sldId="379"/>
            <ac:spMk id="5" creationId="{AC052DE5-9059-402D-B7DB-BF65C26331DF}"/>
          </ac:spMkLst>
        </pc:spChg>
        <pc:spChg chg="del mod">
          <ac:chgData name="Lakatos Róbert" userId="S::lakatos.robert@it.unideb.hu::ac7584ac-6032-46fd-a6c5-78fa5f88ad47" providerId="AD" clId="Web-{E43F6BAE-5C00-42C5-AD5D-646579B77785}" dt="2021-03-11T07:50:52.704" v="24"/>
          <ac:spMkLst>
            <pc:docMk/>
            <pc:sldMk cId="1233865934" sldId="379"/>
            <ac:spMk id="7" creationId="{40B0D3FC-2D09-47A0-9F28-5EED7FCA6916}"/>
          </ac:spMkLst>
        </pc:spChg>
        <pc:spChg chg="add mod">
          <ac:chgData name="Lakatos Róbert" userId="S::lakatos.robert@it.unideb.hu::ac7584ac-6032-46fd-a6c5-78fa5f88ad47" providerId="AD" clId="Web-{E43F6BAE-5C00-42C5-AD5D-646579B77785}" dt="2021-03-11T08:01:39.828" v="51" actId="20577"/>
          <ac:spMkLst>
            <pc:docMk/>
            <pc:sldMk cId="1233865934" sldId="379"/>
            <ac:spMk id="10" creationId="{CD3D3FCD-E218-4F69-BC97-84CFA396D656}"/>
          </ac:spMkLst>
        </pc:spChg>
        <pc:spChg chg="mod">
          <ac:chgData name="Lakatos Róbert" userId="S::lakatos.robert@it.unideb.hu::ac7584ac-6032-46fd-a6c5-78fa5f88ad47" providerId="AD" clId="Web-{E43F6BAE-5C00-42C5-AD5D-646579B77785}" dt="2021-03-11T07:58:37.558" v="45" actId="20577"/>
          <ac:spMkLst>
            <pc:docMk/>
            <pc:sldMk cId="1233865934" sldId="379"/>
            <ac:spMk id="112" creationId="{00000000-0000-0000-0000-000000000000}"/>
          </ac:spMkLst>
        </pc:spChg>
        <pc:picChg chg="del">
          <ac:chgData name="Lakatos Róbert" userId="S::lakatos.robert@it.unideb.hu::ac7584ac-6032-46fd-a6c5-78fa5f88ad47" providerId="AD" clId="Web-{E43F6BAE-5C00-42C5-AD5D-646579B77785}" dt="2021-03-11T07:50:45.798" v="21"/>
          <ac:picMkLst>
            <pc:docMk/>
            <pc:sldMk cId="1233865934" sldId="379"/>
            <ac:picMk id="6" creationId="{61485EB8-7052-476B-98CF-F2241F4E3D44}"/>
          </ac:picMkLst>
        </pc:picChg>
        <pc:picChg chg="add mod">
          <ac:chgData name="Lakatos Róbert" userId="S::lakatos.robert@it.unideb.hu::ac7584ac-6032-46fd-a6c5-78fa5f88ad47" providerId="AD" clId="Web-{E43F6BAE-5C00-42C5-AD5D-646579B77785}" dt="2021-03-11T08:01:04.030" v="48" actId="1076"/>
          <ac:picMkLst>
            <pc:docMk/>
            <pc:sldMk cId="1233865934" sldId="379"/>
            <ac:picMk id="9" creationId="{E01E4AED-35FD-45A8-9101-EFCD2D513FAD}"/>
          </ac:picMkLst>
        </pc:picChg>
      </pc:sldChg>
      <pc:sldChg chg="addSp delSp modSp add replId">
        <pc:chgData name="Lakatos Róbert" userId="S::lakatos.robert@it.unideb.hu::ac7584ac-6032-46fd-a6c5-78fa5f88ad47" providerId="AD" clId="Web-{E43F6BAE-5C00-42C5-AD5D-646579B77785}" dt="2021-03-11T08:03:58.222" v="72" actId="20577"/>
        <pc:sldMkLst>
          <pc:docMk/>
          <pc:sldMk cId="3723976092" sldId="380"/>
        </pc:sldMkLst>
        <pc:spChg chg="mod">
          <ac:chgData name="Lakatos Róbert" userId="S::lakatos.robert@it.unideb.hu::ac7584ac-6032-46fd-a6c5-78fa5f88ad47" providerId="AD" clId="Web-{E43F6BAE-5C00-42C5-AD5D-646579B77785}" dt="2021-03-11T08:03:58.222" v="72" actId="20577"/>
          <ac:spMkLst>
            <pc:docMk/>
            <pc:sldMk cId="3723976092" sldId="380"/>
            <ac:spMk id="10" creationId="{CD3D3FCD-E218-4F69-BC97-84CFA396D656}"/>
          </ac:spMkLst>
        </pc:spChg>
        <pc:spChg chg="mod">
          <ac:chgData name="Lakatos Róbert" userId="S::lakatos.robert@it.unideb.hu::ac7584ac-6032-46fd-a6c5-78fa5f88ad47" providerId="AD" clId="Web-{E43F6BAE-5C00-42C5-AD5D-646579B77785}" dt="2021-03-11T08:03:35.080" v="67" actId="20577"/>
          <ac:spMkLst>
            <pc:docMk/>
            <pc:sldMk cId="3723976092" sldId="380"/>
            <ac:spMk id="112" creationId="{00000000-0000-0000-0000-000000000000}"/>
          </ac:spMkLst>
        </pc:spChg>
        <pc:picChg chg="add mod">
          <ac:chgData name="Lakatos Róbert" userId="S::lakatos.robert@it.unideb.hu::ac7584ac-6032-46fd-a6c5-78fa5f88ad47" providerId="AD" clId="Web-{E43F6BAE-5C00-42C5-AD5D-646579B77785}" dt="2021-03-11T08:03:26.736" v="65" actId="1076"/>
          <ac:picMkLst>
            <pc:docMk/>
            <pc:sldMk cId="3723976092" sldId="380"/>
            <ac:picMk id="2" creationId="{B4FD8409-CCD0-4D1F-A661-D14216B3436F}"/>
          </ac:picMkLst>
        </pc:picChg>
        <pc:picChg chg="del">
          <ac:chgData name="Lakatos Róbert" userId="S::lakatos.robert@it.unideb.hu::ac7584ac-6032-46fd-a6c5-78fa5f88ad47" providerId="AD" clId="Web-{E43F6BAE-5C00-42C5-AD5D-646579B77785}" dt="2021-03-11T08:02:18.797" v="53"/>
          <ac:picMkLst>
            <pc:docMk/>
            <pc:sldMk cId="3723976092" sldId="380"/>
            <ac:picMk id="9" creationId="{E01E4AED-35FD-45A8-9101-EFCD2D513F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2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623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59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222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777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6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49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3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60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66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09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83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79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722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5980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1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25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725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220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6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641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0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054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652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88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2816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636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5623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214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003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566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908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601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4143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162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673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72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442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20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98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6371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70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236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85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37924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4151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073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6591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5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31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12896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34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347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583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007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4026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6388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6097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1535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1154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51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7264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188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7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3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Sigmoid_func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url?sa=i&amp;url=https%3A%2F%2Ftowardsdatascience.com%2Ftrain-validation-and-test-sets-72cb40cba9e7&amp;psig=AOvVaw1VAYThKvbv-ec29WVi9I8S&amp;ust=1615535766243000&amp;source=images&amp;cd=vfe&amp;ved=2ahUKEwjizYLt4afvAhXZ_4UKHbGsCxkQr4kDegUIARCUA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towardsdatascience.com%2Ftrain-validation-and-test-sets-72cb40cba9e7&amp;psig=AOvVaw1VAYThKvbv-ec29WVi9I8S&amp;ust=1615535766243000&amp;source=images&amp;cd=vfe&amp;ved=2ahUKEwjizYLt4afvAhXZ_4UKHbGsCxkQr4kDegUIARCUA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onkeylearn.com/sentiment-analysi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Natural_logarithm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mailto:bogacsovics.gergo@inf.unideb.h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SIGMOID FÜGGVÉNY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1485EB8-7052-476B-98CF-F2241F4E3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055" y="1368000"/>
            <a:ext cx="4711889" cy="3140032"/>
          </a:xfrm>
          <a:prstGeom prst="rect">
            <a:avLst/>
          </a:prstGeom>
        </p:spPr>
      </p:pic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40B0D3FC-2D09-47A0-9F28-5EED7FCA691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https://en.wikipedia.org/wiki/Sigmoid_function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6995A90-E639-4B27-BE5C-192BE28E5DA4}"/>
                  </a:ext>
                </a:extLst>
              </p:cNvPr>
              <p:cNvSpPr txBox="1"/>
              <p:nvPr/>
            </p:nvSpPr>
            <p:spPr>
              <a:xfrm>
                <a:off x="6985544" y="2445247"/>
                <a:ext cx="2112758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m:t>𝑓</m:t>
                      </m:r>
                      <m:d>
                        <m:d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</m:ctrlPr>
                        </m:dPr>
                        <m:e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𝑥</m:t>
                          </m:r>
                        </m:e>
                      </m:d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1</m:t>
                          </m:r>
                        </m:num>
                        <m:den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  <a:sym typeface="Fira Sans Condensed Light"/>
                            </a:rPr>
                            <m:t>1+</m:t>
                          </m:r>
                          <m:sSup>
                            <m:sSup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</m:ctrlPr>
                            </m:sSup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−</m:t>
                              </m:r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  <a:sym typeface="Fira Sans Condensed Light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4" name="Szövegdoboz 3">
                <a:extLst>
                  <a:ext uri="{FF2B5EF4-FFF2-40B4-BE49-F238E27FC236}">
                    <a16:creationId xmlns:a16="http://schemas.microsoft.com/office/drawing/2014/main" id="{26995A90-E639-4B27-BE5C-192BE28E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544" y="2445247"/>
                <a:ext cx="2112758" cy="7000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21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SOFTMAX FÜGGVÉNY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985C5430-F1AB-41B6-B6BC-1074773161DF}"/>
                  </a:ext>
                </a:extLst>
              </p:cNvPr>
              <p:cNvSpPr txBox="1"/>
              <p:nvPr/>
            </p:nvSpPr>
            <p:spPr>
              <a:xfrm>
                <a:off x="6954636" y="2187137"/>
                <a:ext cx="2194383" cy="863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𝑓</m:t>
                      </m:r>
                      <m:sSub>
                        <m:sSub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hu-HU" sz="2400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𝑖</m:t>
                          </m:r>
                        </m:sub>
                      </m:sSub>
                      <m:r>
                        <a:rPr lang="hu-HU" sz="240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F2F2F2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sSupPr>
                            <m:e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ⅇ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hu-HU" sz="2400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hu-HU" sz="2400" i="1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naryPr>
                            <m:sub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𝑗</m:t>
                              </m:r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sz="2400">
                                  <a:solidFill>
                                    <a:srgbClr val="F2F2F2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hu-HU" sz="2400" i="1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sSupPr>
                                <m:e>
                                  <m:r>
                                    <a:rPr lang="hu-HU" sz="2400">
                                      <a:solidFill>
                                        <a:srgbClr val="F2F2F2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ⅇ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hu-HU" sz="2400" i="1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400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hu-HU" sz="2400">
                                          <a:solidFill>
                                            <a:srgbClr val="F2F2F2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hu-HU" sz="24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985C5430-F1AB-41B6-B6BC-10747731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636" y="2187137"/>
                <a:ext cx="2194383" cy="863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áblázat 2">
                <a:extLst>
                  <a:ext uri="{FF2B5EF4-FFF2-40B4-BE49-F238E27FC236}">
                    <a16:creationId xmlns:a16="http://schemas.microsoft.com/office/drawing/2014/main" id="{12BF14D0-7732-4D2C-8EBB-6E4F67621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280364"/>
                  </p:ext>
                </p:extLst>
              </p:nvPr>
            </p:nvGraphicFramePr>
            <p:xfrm>
              <a:off x="393600" y="1877370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3874497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719411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0093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Eredeti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hu-HU" sz="1800" b="1" i="1" u="none" strike="noStrike" cap="none" smtClean="0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sz="1800" b="1" i="0" u="none" strike="noStrike" cap="none">
                                        <a:solidFill>
                                          <a:schemeClr val="lt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ⅇ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hu-HU" sz="1800" b="1" i="1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800" b="1" i="0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hu-HU" sz="1800" b="1" i="0" u="none" strike="noStrike" cap="none">
                                            <a:solidFill>
                                              <a:schemeClr val="lt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hu-HU" sz="1400" b="1" i="0" u="none" strike="noStrike" cap="none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 err="1"/>
                            <a:t>Softmax</a:t>
                          </a:r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87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2.7182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0.09003057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5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7.3891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0.24472847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18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20.0855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0.66524096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24300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áblázat 2">
                <a:extLst>
                  <a:ext uri="{FF2B5EF4-FFF2-40B4-BE49-F238E27FC236}">
                    <a16:creationId xmlns:a16="http://schemas.microsoft.com/office/drawing/2014/main" id="{12BF14D0-7732-4D2C-8EBB-6E4F67621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0280364"/>
                  </p:ext>
                </p:extLst>
              </p:nvPr>
            </p:nvGraphicFramePr>
            <p:xfrm>
              <a:off x="393600" y="1877370"/>
              <a:ext cx="60960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3874497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97194118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5009392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Eredeti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hu-HU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1" t="-1639" r="-101502" b="-3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 err="1"/>
                            <a:t>Softmax</a:t>
                          </a:r>
                          <a:endParaRPr lang="hu-HU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7987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2.7182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0.09003057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55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7.3891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0.24472847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433187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20.0855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hu-HU" dirty="0"/>
                            <a:t>0.66524096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24300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6A5E3954-0201-41A9-855E-75017A332C9E}"/>
                  </a:ext>
                </a:extLst>
              </p:cNvPr>
              <p:cNvSpPr txBox="1"/>
              <p:nvPr/>
            </p:nvSpPr>
            <p:spPr>
              <a:xfrm>
                <a:off x="2637694" y="3489049"/>
                <a:ext cx="16078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18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Sum</m:t>
                      </m:r>
                      <m:r>
                        <a:rPr lang="hu-HU" sz="1800" b="0" i="0" smtClean="0">
                          <a:solidFill>
                            <a:srgbClr val="F2F2F2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=30.1929</m:t>
                      </m:r>
                    </m:oMath>
                  </m:oMathPara>
                </a14:m>
                <a:endParaRPr lang="hu-HU" sz="1800" dirty="0">
                  <a:solidFill>
                    <a:srgbClr val="F2F2F2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6A5E3954-0201-41A9-855E-75017A332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94" y="3489049"/>
                <a:ext cx="1607811" cy="276999"/>
              </a:xfrm>
              <a:prstGeom prst="rect">
                <a:avLst/>
              </a:prstGeom>
              <a:blipFill>
                <a:blip r:embed="rId5"/>
                <a:stretch>
                  <a:fillRect l="-3042" r="-3422" b="-652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5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500" dirty="0"/>
              <a:t>Tanító, Validációs és Teszt adathalmaz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9" name="Kép 9">
            <a:extLst>
              <a:ext uri="{FF2B5EF4-FFF2-40B4-BE49-F238E27FC236}">
                <a16:creationId xmlns:a16="http://schemas.microsoft.com/office/drawing/2014/main" id="{E01E4AED-35FD-45A8-9101-EFCD2D513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9" y="1785684"/>
            <a:ext cx="8448831" cy="2003099"/>
          </a:xfrm>
          <a:prstGeom prst="rect">
            <a:avLst/>
          </a:prstGeom>
        </p:spPr>
      </p:pic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CD3D3FCD-E218-4F69-BC97-84CFA396D65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ea typeface="Fira Sans Condensed Light"/>
                <a:sym typeface="Fira Sans Condensed Light"/>
                <a:hlinkClick r:id="rId4"/>
              </a:rPr>
              <a:t>towardsdatascience.com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386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500" dirty="0"/>
              <a:t>Tanító, Validációs és Teszt adathalmaz K-fold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CD3D3FCD-E218-4F69-BC97-84CFA396D656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sym typeface="Fira Sans Condensed Light"/>
              </a:rPr>
              <a:t>medium</a:t>
            </a:r>
            <a:r>
              <a:rPr lang="hu-HU" sz="1200" dirty="0">
                <a:ea typeface="Fira Sans Condensed Light"/>
                <a:sym typeface="Fira Sans Condensed Light"/>
                <a:hlinkClick r:id="rId3"/>
              </a:rPr>
              <a:t>.com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2" name="Kép 2">
            <a:extLst>
              <a:ext uri="{FF2B5EF4-FFF2-40B4-BE49-F238E27FC236}">
                <a16:creationId xmlns:a16="http://schemas.microsoft.com/office/drawing/2014/main" id="{B4FD8409-CCD0-4D1F-A661-D14216B34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892" y="1672926"/>
            <a:ext cx="4260954" cy="25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7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SENTIMENT</a:t>
            </a:r>
            <a:br>
              <a:rPr lang="hu-HU" dirty="0"/>
            </a:br>
            <a:r>
              <a:rPr lang="hu-HU" dirty="0"/>
              <a:t>ANALYSIS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484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76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SENTIMENT ANALYSIS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Osztályozási feladat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 osztályok a különféle szentimentek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Like / Dislike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Termékek értékelése</a:t>
            </a:r>
          </a:p>
        </p:txBody>
      </p:sp>
    </p:spTree>
    <p:extLst>
      <p:ext uri="{BB962C8B-B14F-4D97-AF65-F5344CB8AC3E}">
        <p14:creationId xmlns:p14="http://schemas.microsoft.com/office/powerpoint/2010/main" val="371794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F66CE33-B657-4351-AE86-C1FB15F68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00" y="9068"/>
            <a:ext cx="6058800" cy="4541842"/>
          </a:xfrm>
          <a:prstGeom prst="rect">
            <a:avLst/>
          </a:prstGeom>
        </p:spPr>
      </p:pic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A6168C97-AA64-40B0-822F-F8410A6A5064}"/>
              </a:ext>
            </a:extLst>
          </p:cNvPr>
          <p:cNvSpPr txBox="1"/>
          <p:nvPr/>
        </p:nvSpPr>
        <p:spPr>
          <a:xfrm>
            <a:off x="856349" y="4508032"/>
            <a:ext cx="74313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https://monkeylearn.com/sentiment-analysis/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873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SENTIMENT ANALYSIS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Használati példák: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Információk automatikus kigyűjtése termékekről (üzemeltető számára)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Filmértékelések csoportosítása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Értékelések közötti ok-okozati függések keresése </a:t>
            </a:r>
            <a:r>
              <a:rPr lang="hu-HU" sz="1300" dirty="0" err="1">
                <a:solidFill>
                  <a:srgbClr val="F2F2F2"/>
                </a:solidFill>
              </a:rPr>
              <a:t>klaszterezéssel</a:t>
            </a:r>
            <a:endParaRPr lang="hu-HU" sz="13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2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SENTIMENT</a:t>
            </a:r>
            <a:br>
              <a:rPr lang="hu-HU" dirty="0"/>
            </a:br>
            <a:r>
              <a:rPr lang="hu-HU" dirty="0"/>
              <a:t>ANALYSIS</a:t>
            </a:r>
            <a:br>
              <a:rPr lang="hu-HU" dirty="0"/>
            </a:br>
            <a:r>
              <a:rPr lang="hu-HU" dirty="0"/>
              <a:t>+</a:t>
            </a:r>
            <a:br>
              <a:rPr lang="hu-HU" dirty="0"/>
            </a:br>
            <a:r>
              <a:rPr lang="hu-HU" dirty="0"/>
              <a:t>NAIVE BAYES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106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979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1046019" y="1600199"/>
            <a:ext cx="3359727" cy="335972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4752108" y="1523999"/>
            <a:ext cx="3359727" cy="335972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2061280" y="1070541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5767369" y="1070541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2061280" y="2966862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5767369" y="2946080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2725882" y="2064818"/>
            <a:ext cx="1329204" cy="101077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5226342" y="3628343"/>
            <a:ext cx="1082053" cy="77122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2725882" y="2257003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5102766" y="3702045"/>
            <a:ext cx="132920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88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2332375" y="1612182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2915568" y="1096844"/>
            <a:ext cx="101064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2990244" y="238717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1021349" y="1862368"/>
            <a:ext cx="861297" cy="65495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2645694" y="2854947"/>
            <a:ext cx="701149" cy="49973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1015261" y="198613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2559595" y="2901867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664750" y="1708308"/>
            <a:ext cx="4479250" cy="1726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P(A)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 /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  = 58 / (58 + 42) = 58 / 100 = 0.58</a:t>
            </a:r>
          </a:p>
        </p:txBody>
      </p:sp>
    </p:spTree>
    <p:extLst>
      <p:ext uri="{BB962C8B-B14F-4D97-AF65-F5344CB8AC3E}">
        <p14:creationId xmlns:p14="http://schemas.microsoft.com/office/powerpoint/2010/main" val="228291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2332375" y="1612182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2915568" y="1096844"/>
            <a:ext cx="101064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2990244" y="238717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1021349" y="1862368"/>
            <a:ext cx="861297" cy="65495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2645694" y="2854947"/>
            <a:ext cx="701149" cy="49973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1015261" y="198613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2559595" y="2901867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664750" y="1708308"/>
            <a:ext cx="4479250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P(A) = Pozitív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 /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Tweetek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száma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       = 58 / (58 + 42) = 58 / 100 = 0.58</a:t>
            </a:r>
          </a:p>
          <a:p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 = Negatív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endParaRPr lang="hu-HU" sz="18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P(B) = 1 – P(A) = 1 – 0.58 = 0.42</a:t>
            </a:r>
          </a:p>
        </p:txBody>
      </p:sp>
    </p:spTree>
    <p:extLst>
      <p:ext uri="{BB962C8B-B14F-4D97-AF65-F5344CB8AC3E}">
        <p14:creationId xmlns:p14="http://schemas.microsoft.com/office/powerpoint/2010/main" val="1172690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379823CC-95D0-4C10-A684-ACE6786938D1}"/>
              </a:ext>
            </a:extLst>
          </p:cNvPr>
          <p:cNvSpPr/>
          <p:nvPr/>
        </p:nvSpPr>
        <p:spPr>
          <a:xfrm>
            <a:off x="2332375" y="1612182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C310BF2A-895C-463B-A3A3-B30A4256F8C9}"/>
              </a:ext>
            </a:extLst>
          </p:cNvPr>
          <p:cNvSpPr txBox="1"/>
          <p:nvPr/>
        </p:nvSpPr>
        <p:spPr>
          <a:xfrm>
            <a:off x="2915568" y="1096844"/>
            <a:ext cx="101064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C5319898-717A-4E14-9E56-508A6116E2EA}"/>
              </a:ext>
            </a:extLst>
          </p:cNvPr>
          <p:cNvSpPr txBox="1"/>
          <p:nvPr/>
        </p:nvSpPr>
        <p:spPr>
          <a:xfrm>
            <a:off x="2990244" y="238717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42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B267297A-9BFE-4559-92BF-371DD7495B33}"/>
              </a:ext>
            </a:extLst>
          </p:cNvPr>
          <p:cNvSpPr/>
          <p:nvPr/>
        </p:nvSpPr>
        <p:spPr>
          <a:xfrm>
            <a:off x="1021349" y="1862368"/>
            <a:ext cx="861297" cy="65495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9D615AAD-8C17-4432-A5EB-9CF7AFE02907}"/>
              </a:ext>
            </a:extLst>
          </p:cNvPr>
          <p:cNvSpPr/>
          <p:nvPr/>
        </p:nvSpPr>
        <p:spPr>
          <a:xfrm>
            <a:off x="2645694" y="2854947"/>
            <a:ext cx="701149" cy="49973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7334B0F2-B278-4B6A-99C5-E7AD7544AE50}"/>
              </a:ext>
            </a:extLst>
          </p:cNvPr>
          <p:cNvSpPr txBox="1"/>
          <p:nvPr/>
        </p:nvSpPr>
        <p:spPr>
          <a:xfrm>
            <a:off x="1015261" y="1986131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4C642429-743B-4FA8-A79D-7FD4A2060B08}"/>
              </a:ext>
            </a:extLst>
          </p:cNvPr>
          <p:cNvSpPr txBox="1"/>
          <p:nvPr/>
        </p:nvSpPr>
        <p:spPr>
          <a:xfrm>
            <a:off x="2559595" y="2901867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664750" y="1708308"/>
            <a:ext cx="4479250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 = A </a:t>
            </a:r>
            <a:r>
              <a:rPr lang="hu-HU" sz="18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tweet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tartalmazza a „boldog” szót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P(C) = (29 + 11) / (58+42) = 40 / 100 = 0.4</a:t>
            </a:r>
          </a:p>
        </p:txBody>
      </p:sp>
    </p:spTree>
    <p:extLst>
      <p:ext uri="{BB962C8B-B14F-4D97-AF65-F5344CB8AC3E}">
        <p14:creationId xmlns:p14="http://schemas.microsoft.com/office/powerpoint/2010/main" val="46197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P(Pozitív és „Boldog”) = P(A ∩ C) = 29 / 100 = 0.29  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069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P(C | A) = 29 / 58 = 0.5  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810433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P(Pozitív | „Boldog”) = P(A | C) = 29 / (29 + 11)</a:t>
            </a:r>
          </a:p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= 29 / 40 = 0.725  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9483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VALÓSZÍNŰSÉGEK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612183"/>
            <a:ext cx="2177035" cy="21770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654925" y="114440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E9D27A57-E47A-443C-B17B-30E2658E7987}"/>
              </a:ext>
            </a:extLst>
          </p:cNvPr>
          <p:cNvSpPr txBox="1"/>
          <p:nvPr/>
        </p:nvSpPr>
        <p:spPr>
          <a:xfrm>
            <a:off x="654925" y="2392026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58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23E91EEA-4419-45DB-BF5D-23C84135BD2C}"/>
              </a:ext>
            </a:extLst>
          </p:cNvPr>
          <p:cNvSpPr txBox="1"/>
          <p:nvPr/>
        </p:nvSpPr>
        <p:spPr>
          <a:xfrm>
            <a:off x="4348183" y="1708308"/>
            <a:ext cx="4795817" cy="282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P(Pozitív | „Boldog”) = P(A | C) = P(A ∩ C) / P(A)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D378C83A-B503-4B34-87D5-566C32A46B2E}"/>
              </a:ext>
            </a:extLst>
          </p:cNvPr>
          <p:cNvSpPr/>
          <p:nvPr/>
        </p:nvSpPr>
        <p:spPr>
          <a:xfrm>
            <a:off x="1516223" y="1550301"/>
            <a:ext cx="2177035" cy="217703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86442491-0EB1-4DD5-8492-C67D0CCDB73D}"/>
              </a:ext>
            </a:extLst>
          </p:cNvPr>
          <p:cNvSpPr txBox="1"/>
          <p:nvPr/>
        </p:nvSpPr>
        <p:spPr>
          <a:xfrm>
            <a:off x="1370834" y="2368802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29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0FC06625-4EA2-415C-A555-CF4E6083E17E}"/>
              </a:ext>
            </a:extLst>
          </p:cNvPr>
          <p:cNvSpPr txBox="1"/>
          <p:nvPr/>
        </p:nvSpPr>
        <p:spPr>
          <a:xfrm>
            <a:off x="2171148" y="2375018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chemeClr val="tx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11</a:t>
            </a:r>
            <a:endParaRPr sz="1800" dirty="0" err="1">
              <a:solidFill>
                <a:schemeClr val="tx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1965423" y="113819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„Boldog”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78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BAYES-TÉTEL (BAYES’ RULE)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0A9C5C36-8333-4131-970C-B4891D9B6A8D}"/>
                  </a:ext>
                </a:extLst>
              </p:cNvPr>
              <p:cNvSpPr txBox="1"/>
              <p:nvPr/>
            </p:nvSpPr>
            <p:spPr>
              <a:xfrm>
                <a:off x="0" y="2059077"/>
                <a:ext cx="9144000" cy="1025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𝑃</m:t>
                      </m:r>
                      <m:d>
                        <m:dPr>
                          <m:ctrlPr>
                            <a:rPr lang="hu-HU" sz="32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𝐴</m:t>
                              </m:r>
                            </m:e>
                          </m:d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𝐵</m:t>
                          </m:r>
                        </m:e>
                      </m:d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=</m:t>
                      </m:r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𝑃</m:t>
                      </m:r>
                      <m:d>
                        <m:dPr>
                          <m:ctrlPr>
                            <a:rPr lang="hu-HU" sz="32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𝐵</m:t>
                              </m:r>
                            </m:e>
                          </m:d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𝐴</m:t>
                          </m:r>
                        </m:e>
                      </m:d>
                      <m:r>
                        <a:rPr lang="hu-HU" sz="32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∗</m:t>
                      </m:r>
                      <m:f>
                        <m:fPr>
                          <m:ctrlPr>
                            <a:rPr lang="hu-HU" sz="32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hu-HU" sz="32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32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32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hu-HU" sz="3200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0A9C5C36-8333-4131-970C-B4891D9B6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59077"/>
                <a:ext cx="9144000" cy="1025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727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</p:spTree>
    <p:extLst>
      <p:ext uri="{BB962C8B-B14F-4D97-AF65-F5344CB8AC3E}">
        <p14:creationId xmlns:p14="http://schemas.microsoft.com/office/powerpoint/2010/main" val="143878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2B98160C-9B6C-47A1-8D95-0F638488BDD4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559915" y="1377094"/>
            <a:ext cx="617606" cy="17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B0E4FAC9-3426-45B6-90F9-1FDB6DFAEE7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42948" y="1377094"/>
            <a:ext cx="401365" cy="22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021B24C1-C4DF-408B-8AC0-5669F70DF397}"/>
              </a:ext>
            </a:extLst>
          </p:cNvPr>
          <p:cNvSpPr txBox="1"/>
          <p:nvPr/>
        </p:nvSpPr>
        <p:spPr>
          <a:xfrm>
            <a:off x="2177521" y="1174146"/>
            <a:ext cx="116542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b="1" u="sng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Osztályok</a:t>
            </a:r>
            <a:endParaRPr sz="1800" b="1" u="sng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433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Alap problémák: regresszió, klasszifikáció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Szentiment analízis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Szentiment analízis Naiv </a:t>
            </a:r>
            <a:r>
              <a:rPr lang="hu-HU" sz="1500" dirty="0" err="1">
                <a:solidFill>
                  <a:srgbClr val="F2F2F2"/>
                </a:solidFill>
              </a:rPr>
              <a:t>Bayes</a:t>
            </a:r>
            <a:r>
              <a:rPr lang="hu-HU" sz="1500" dirty="0">
                <a:solidFill>
                  <a:srgbClr val="F2F2F2"/>
                </a:solidFill>
              </a:rPr>
              <a:t> módszerrel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36" name="Táblázat 6">
            <a:extLst>
              <a:ext uri="{FF2B5EF4-FFF2-40B4-BE49-F238E27FC236}">
                <a16:creationId xmlns:a16="http://schemas.microsoft.com/office/drawing/2014/main" id="{074E8BFD-DBD6-4F76-BA45-8B3D05B2044C}"/>
              </a:ext>
            </a:extLst>
          </p:cNvPr>
          <p:cNvGraphicFramePr>
            <a:graphicFrameLocks noGrp="1"/>
          </p:cNvGraphicFramePr>
          <p:nvPr/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chemeClr val="tx1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513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57581"/>
              </p:ext>
            </p:extLst>
          </p:nvPr>
        </p:nvGraphicFramePr>
        <p:xfrm>
          <a:off x="6146801" y="1239292"/>
          <a:ext cx="2665521" cy="3883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863682975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egy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1301229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hogy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4972507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nem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557526459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>
                          <a:solidFill>
                            <a:srgbClr val="FF0000"/>
                          </a:solidFill>
                        </a:rPr>
                        <a:t>vagyok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730510928"/>
                  </a:ext>
                </a:extLst>
              </a:tr>
            </a:tbl>
          </a:graphicData>
        </a:graphic>
      </p:graphicFrame>
      <p:sp>
        <p:nvSpPr>
          <p:cNvPr id="20" name="Téglalap 19">
            <a:extLst>
              <a:ext uri="{FF2B5EF4-FFF2-40B4-BE49-F238E27FC236}">
                <a16:creationId xmlns:a16="http://schemas.microsoft.com/office/drawing/2014/main" id="{409E8940-8AC4-459D-8712-8051ABE9EAB8}"/>
              </a:ext>
            </a:extLst>
          </p:cNvPr>
          <p:cNvSpPr/>
          <p:nvPr/>
        </p:nvSpPr>
        <p:spPr>
          <a:xfrm>
            <a:off x="1169702" y="2388359"/>
            <a:ext cx="3587750" cy="161582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nltk.corpus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</a:t>
            </a:r>
            <a:endParaRPr lang="en-US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stopwords.words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english</a:t>
            </a:r>
            <a:r>
              <a:rPr lang="en-US" sz="11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= []</a:t>
            </a:r>
          </a:p>
          <a:p>
            <a:b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words: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1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w </a:t>
            </a:r>
            <a:r>
              <a:rPr lang="en-US" sz="11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stop_words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words_filtered.append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(w)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42C91437-E6A6-444D-830E-53A80EE6683E}"/>
              </a:ext>
            </a:extLst>
          </p:cNvPr>
          <p:cNvCxnSpPr>
            <a:cxnSpLocks/>
            <a:stCxn id="20" idx="3"/>
            <a:endCxn id="4" idx="1"/>
          </p:cNvCxnSpPr>
          <p:nvPr/>
        </p:nvCxnSpPr>
        <p:spPr>
          <a:xfrm flipV="1">
            <a:off x="4757452" y="3181251"/>
            <a:ext cx="1389349" cy="1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31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6519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28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947688"/>
              </p:ext>
            </p:extLst>
          </p:nvPr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0707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F1F5779B-ECB0-4262-8343-77B68A0CE7A6}"/>
              </a:ext>
            </a:extLst>
          </p:cNvPr>
          <p:cNvSpPr/>
          <p:nvPr/>
        </p:nvSpPr>
        <p:spPr>
          <a:xfrm>
            <a:off x="0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158237E1-E7FD-4548-A61B-E23F900DBCCA}"/>
              </a:ext>
            </a:extLst>
          </p:cNvPr>
          <p:cNvSpPr txBox="1"/>
          <p:nvPr/>
        </p:nvSpPr>
        <p:spPr>
          <a:xfrm>
            <a:off x="949468" y="1445550"/>
            <a:ext cx="86129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5D61B654-BFEA-4236-B108-F70764A08716}"/>
              </a:ext>
            </a:extLst>
          </p:cNvPr>
          <p:cNvSpPr txBox="1"/>
          <p:nvPr/>
        </p:nvSpPr>
        <p:spPr>
          <a:xfrm>
            <a:off x="3589365" y="1445551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DAD71E6C-EE47-4307-B4F6-13E78955800E}"/>
              </a:ext>
            </a:extLst>
          </p:cNvPr>
          <p:cNvSpPr/>
          <p:nvPr/>
        </p:nvSpPr>
        <p:spPr>
          <a:xfrm>
            <a:off x="2848565" y="1873440"/>
            <a:ext cx="2760235" cy="2760235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E21EA0-77B3-4FD3-A575-7C1FF09E43BE}"/>
              </a:ext>
            </a:extLst>
          </p:cNvPr>
          <p:cNvSpPr/>
          <p:nvPr/>
        </p:nvSpPr>
        <p:spPr>
          <a:xfrm>
            <a:off x="633992" y="2236465"/>
            <a:ext cx="149225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Boldog vagyok.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36C4603-AFA2-4238-AADC-1CB2A8F47C3A}"/>
              </a:ext>
            </a:extLst>
          </p:cNvPr>
          <p:cNvSpPr/>
          <p:nvPr/>
        </p:nvSpPr>
        <p:spPr>
          <a:xfrm>
            <a:off x="203342" y="2802437"/>
            <a:ext cx="2152507" cy="683713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Ahelyett, hogy szomorú lennék, inkább boldog vagyok.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355F7C5B-F589-4AB6-8B63-65A610008534}"/>
              </a:ext>
            </a:extLst>
          </p:cNvPr>
          <p:cNvSpPr/>
          <p:nvPr/>
        </p:nvSpPr>
        <p:spPr>
          <a:xfrm>
            <a:off x="650250" y="3641964"/>
            <a:ext cx="1736270" cy="551501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boldog nap.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C53F5C03-A00A-4355-B6F6-C77587989731}"/>
              </a:ext>
            </a:extLst>
          </p:cNvPr>
          <p:cNvSpPr/>
          <p:nvPr/>
        </p:nvSpPr>
        <p:spPr>
          <a:xfrm>
            <a:off x="3293720" y="2236465"/>
            <a:ext cx="1869923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Nem vagyok boldog.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201E554-2560-4A93-9625-956C92B31174}"/>
              </a:ext>
            </a:extLst>
          </p:cNvPr>
          <p:cNvSpPr/>
          <p:nvPr/>
        </p:nvSpPr>
        <p:spPr>
          <a:xfrm>
            <a:off x="3075191" y="2973336"/>
            <a:ext cx="2026069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A mai nap egy szomorú nap.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2050184-8FA7-4454-AF76-04ABF9E453E6}"/>
              </a:ext>
            </a:extLst>
          </p:cNvPr>
          <p:cNvSpPr/>
          <p:nvPr/>
        </p:nvSpPr>
        <p:spPr>
          <a:xfrm>
            <a:off x="3276880" y="3731434"/>
            <a:ext cx="1824380" cy="405895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hu-HU" dirty="0"/>
              <a:t>Szomorú vagyok.</a:t>
            </a: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6134101" y="19812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6827544" y="43713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7722894" y="43713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5932194" y="43713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25028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98474"/>
              </p:ext>
            </p:extLst>
          </p:nvPr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3 / 8 = 0.375 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28043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832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3 / 8 = 0.375 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62049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1593850" y="2647950"/>
            <a:ext cx="3390900" cy="3873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1667276" y="3238500"/>
            <a:ext cx="3641324" cy="12471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2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Pozitív) = 3 / 8 = 0.375 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248858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1593850" y="2647950"/>
            <a:ext cx="3390900" cy="3873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1667276" y="3238500"/>
            <a:ext cx="3641324" cy="12471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Egyenes összekötő nyíllal 27">
            <a:extLst>
              <a:ext uri="{FF2B5EF4-FFF2-40B4-BE49-F238E27FC236}">
                <a16:creationId xmlns:a16="http://schemas.microsoft.com/office/drawing/2014/main" id="{75765889-5912-4EB2-B49C-82E9F068714B}"/>
              </a:ext>
            </a:extLst>
          </p:cNvPr>
          <p:cNvCxnSpPr>
            <a:cxnSpLocks/>
          </p:cNvCxnSpPr>
          <p:nvPr/>
        </p:nvCxnSpPr>
        <p:spPr>
          <a:xfrm flipV="1">
            <a:off x="6074666" y="2730500"/>
            <a:ext cx="1278634" cy="40589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7893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Negatív) = 1 / 5 = 0.2 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2533650" y="2724150"/>
            <a:ext cx="25654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2533650" y="3263900"/>
            <a:ext cx="2794000" cy="1238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28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94B8C95-11D6-4EB7-8B00-33ED0C10F467}"/>
              </a:ext>
            </a:extLst>
          </p:cNvPr>
          <p:cNvSpPr txBox="1"/>
          <p:nvPr/>
        </p:nvSpPr>
        <p:spPr>
          <a:xfrm>
            <a:off x="2867427" y="2935235"/>
            <a:ext cx="3330173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P(„boldog” | Negatív) = 1 / 5 = 0.2 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50021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9DE98606-70AB-44C8-A0B5-1C6394FDDC79}"/>
              </a:ext>
            </a:extLst>
          </p:cNvPr>
          <p:cNvCxnSpPr>
            <a:cxnSpLocks/>
          </p:cNvCxnSpPr>
          <p:nvPr/>
        </p:nvCxnSpPr>
        <p:spPr>
          <a:xfrm>
            <a:off x="2533650" y="2724150"/>
            <a:ext cx="2565400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76B1A892-48D4-45E1-9A15-B6FDEC189B6D}"/>
              </a:ext>
            </a:extLst>
          </p:cNvPr>
          <p:cNvCxnSpPr>
            <a:cxnSpLocks/>
          </p:cNvCxnSpPr>
          <p:nvPr/>
        </p:nvCxnSpPr>
        <p:spPr>
          <a:xfrm flipV="1">
            <a:off x="2533650" y="3263900"/>
            <a:ext cx="2794000" cy="1238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A479BAE-EFF2-4CA0-8844-9B574D7A2C98}"/>
              </a:ext>
            </a:extLst>
          </p:cNvPr>
          <p:cNvCxnSpPr>
            <a:cxnSpLocks/>
          </p:cNvCxnSpPr>
          <p:nvPr/>
        </p:nvCxnSpPr>
        <p:spPr>
          <a:xfrm flipV="1">
            <a:off x="5905500" y="2724150"/>
            <a:ext cx="2518600" cy="387350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7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PROBLÉMÁK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043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554901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202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4" name="Táblázat 6">
            <a:extLst>
              <a:ext uri="{FF2B5EF4-FFF2-40B4-BE49-F238E27FC236}">
                <a16:creationId xmlns:a16="http://schemas.microsoft.com/office/drawing/2014/main" id="{F51B03D5-7F58-4F33-AFD9-66AC3862B8E5}"/>
              </a:ext>
            </a:extLst>
          </p:cNvPr>
          <p:cNvGraphicFramePr>
            <a:graphicFrameLocks noGrp="1"/>
          </p:cNvGraphicFramePr>
          <p:nvPr/>
        </p:nvGraphicFramePr>
        <p:xfrm>
          <a:off x="201907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D9C762BA-5A56-4D6E-988B-2656F26CB928}"/>
              </a:ext>
            </a:extLst>
          </p:cNvPr>
          <p:cNvSpPr txBox="1"/>
          <p:nvPr/>
        </p:nvSpPr>
        <p:spPr>
          <a:xfrm>
            <a:off x="895350" y="4333235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11FBE94F-78C9-40A1-9B75-A0C91826D2F2}"/>
              </a:ext>
            </a:extLst>
          </p:cNvPr>
          <p:cNvSpPr txBox="1"/>
          <p:nvPr/>
        </p:nvSpPr>
        <p:spPr>
          <a:xfrm>
            <a:off x="179070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DADA46F9-950F-4F5B-8917-873DBBCF008B}"/>
              </a:ext>
            </a:extLst>
          </p:cNvPr>
          <p:cNvSpPr txBox="1"/>
          <p:nvPr/>
        </p:nvSpPr>
        <p:spPr>
          <a:xfrm>
            <a:off x="0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0CD30823-0C92-44B4-8A92-FD8FCCA49208}"/>
              </a:ext>
            </a:extLst>
          </p:cNvPr>
          <p:cNvSpPr txBox="1"/>
          <p:nvPr/>
        </p:nvSpPr>
        <p:spPr>
          <a:xfrm>
            <a:off x="607466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B72085C6-07A6-465F-8A12-C08CFE0DF51E}"/>
              </a:ext>
            </a:extLst>
          </p:cNvPr>
          <p:cNvSpPr txBox="1"/>
          <p:nvPr/>
        </p:nvSpPr>
        <p:spPr>
          <a:xfrm>
            <a:off x="697001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B5E1BE99-FA7D-4C5F-8607-E79DF1D0A810}"/>
              </a:ext>
            </a:extLst>
          </p:cNvPr>
          <p:cNvSpPr txBox="1"/>
          <p:nvPr/>
        </p:nvSpPr>
        <p:spPr>
          <a:xfrm>
            <a:off x="7865366" y="4333233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4019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0CD30823-0C92-44B4-8A92-FD8FCCA49208}"/>
              </a:ext>
            </a:extLst>
          </p:cNvPr>
          <p:cNvSpPr txBox="1"/>
          <p:nvPr/>
        </p:nvSpPr>
        <p:spPr>
          <a:xfrm>
            <a:off x="607466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B72085C6-07A6-465F-8A12-C08CFE0DF51E}"/>
              </a:ext>
            </a:extLst>
          </p:cNvPr>
          <p:cNvSpPr txBox="1"/>
          <p:nvPr/>
        </p:nvSpPr>
        <p:spPr>
          <a:xfrm>
            <a:off x="6970016" y="4333234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B5E1BE99-FA7D-4C5F-8607-E79DF1D0A810}"/>
              </a:ext>
            </a:extLst>
          </p:cNvPr>
          <p:cNvSpPr txBox="1"/>
          <p:nvPr/>
        </p:nvSpPr>
        <p:spPr>
          <a:xfrm>
            <a:off x="7865366" y="4333233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BD9B640-672C-4B9F-BB36-F2230918902B}"/>
              </a:ext>
            </a:extLst>
          </p:cNvPr>
          <p:cNvSpPr/>
          <p:nvPr/>
        </p:nvSpPr>
        <p:spPr>
          <a:xfrm>
            <a:off x="6276573" y="2514600"/>
            <a:ext cx="2665521" cy="3238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6091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2" name="Téglalap 1">
            <a:extLst>
              <a:ext uri="{FF2B5EF4-FFF2-40B4-BE49-F238E27FC236}">
                <a16:creationId xmlns:a16="http://schemas.microsoft.com/office/drawing/2014/main" id="{DBD9B640-672C-4B9F-BB36-F2230918902B}"/>
              </a:ext>
            </a:extLst>
          </p:cNvPr>
          <p:cNvSpPr/>
          <p:nvPr/>
        </p:nvSpPr>
        <p:spPr>
          <a:xfrm>
            <a:off x="6276573" y="2514600"/>
            <a:ext cx="2665521" cy="3238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03DC6EBD-BDD9-4F57-9D76-7480347CAE04}"/>
              </a:ext>
            </a:extLst>
          </p:cNvPr>
          <p:cNvSpPr/>
          <p:nvPr/>
        </p:nvSpPr>
        <p:spPr>
          <a:xfrm>
            <a:off x="6276573" y="4022082"/>
            <a:ext cx="2665521" cy="323850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8247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54288"/>
              </p:ext>
            </p:extLst>
          </p:nvPr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2" name="Téglalap 1">
            <a:extLst>
              <a:ext uri="{FF2B5EF4-FFF2-40B4-BE49-F238E27FC236}">
                <a16:creationId xmlns:a16="http://schemas.microsoft.com/office/drawing/2014/main" id="{DBD9B640-672C-4B9F-BB36-F2230918902B}"/>
              </a:ext>
            </a:extLst>
          </p:cNvPr>
          <p:cNvSpPr/>
          <p:nvPr/>
        </p:nvSpPr>
        <p:spPr>
          <a:xfrm>
            <a:off x="6276573" y="2514600"/>
            <a:ext cx="2665521" cy="32385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03DC6EBD-BDD9-4F57-9D76-7480347CAE04}"/>
              </a:ext>
            </a:extLst>
          </p:cNvPr>
          <p:cNvSpPr/>
          <p:nvPr/>
        </p:nvSpPr>
        <p:spPr>
          <a:xfrm>
            <a:off x="6276573" y="4042592"/>
            <a:ext cx="2665521" cy="296989"/>
          </a:xfrm>
          <a:prstGeom prst="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535B646-1A07-446D-8574-C41EDF454C71}"/>
              </a:ext>
            </a:extLst>
          </p:cNvPr>
          <p:cNvSpPr/>
          <p:nvPr/>
        </p:nvSpPr>
        <p:spPr>
          <a:xfrm>
            <a:off x="6276572" y="3727450"/>
            <a:ext cx="2665521" cy="282932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FB3E2772-FBD7-4B17-BF8D-CF9DE47144D0}"/>
              </a:ext>
            </a:extLst>
          </p:cNvPr>
          <p:cNvSpPr/>
          <p:nvPr/>
        </p:nvSpPr>
        <p:spPr>
          <a:xfrm>
            <a:off x="6276571" y="2233108"/>
            <a:ext cx="2665521" cy="28638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764B915-B9D9-4B44-9BC7-6CBF1047AC22}"/>
              </a:ext>
            </a:extLst>
          </p:cNvPr>
          <p:cNvSpPr/>
          <p:nvPr/>
        </p:nvSpPr>
        <p:spPr>
          <a:xfrm>
            <a:off x="6276570" y="2838450"/>
            <a:ext cx="2665521" cy="286381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75658685-7A18-486F-A229-E179762ADF95}"/>
              </a:ext>
            </a:extLst>
          </p:cNvPr>
          <p:cNvSpPr/>
          <p:nvPr/>
        </p:nvSpPr>
        <p:spPr>
          <a:xfrm>
            <a:off x="6276566" y="3122568"/>
            <a:ext cx="2665521" cy="28293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6B667D43-CBA9-4113-923D-8329A3FCF477}"/>
              </a:ext>
            </a:extLst>
          </p:cNvPr>
          <p:cNvSpPr/>
          <p:nvPr/>
        </p:nvSpPr>
        <p:spPr>
          <a:xfrm>
            <a:off x="6276565" y="3428999"/>
            <a:ext cx="2665521" cy="29698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776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20" name="Google Shape;113;p24">
            <a:extLst>
              <a:ext uri="{FF2B5EF4-FFF2-40B4-BE49-F238E27FC236}">
                <a16:creationId xmlns:a16="http://schemas.microsoft.com/office/drawing/2014/main" id="{97721E9F-9553-48AB-B104-5C9EB42B38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408695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1800" b="1" dirty="0">
                <a:solidFill>
                  <a:srgbClr val="F2F2F2"/>
                </a:solidFill>
              </a:rPr>
              <a:t>Input</a:t>
            </a:r>
            <a:r>
              <a:rPr lang="hu-HU" sz="1800" dirty="0">
                <a:solidFill>
                  <a:srgbClr val="F2F2F2"/>
                </a:solidFill>
              </a:rPr>
              <a:t>: „Nagyon boldog vagyok.”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r>
              <a:rPr lang="hu-HU" sz="1800" dirty="0">
                <a:solidFill>
                  <a:srgbClr val="F2F2F2"/>
                </a:solidFill>
              </a:rPr>
              <a:t>[„boldog”]</a:t>
            </a: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  <a:p>
            <a:pPr marL="0" lvl="0" indent="0" algn="ctr">
              <a:buClr>
                <a:srgbClr val="F2F2F2"/>
              </a:buClr>
              <a:buSzPts val="1300"/>
              <a:buNone/>
            </a:pPr>
            <a:endParaRPr lang="hu-HU" sz="1800" dirty="0">
              <a:solidFill>
                <a:srgbClr val="F2F2F2"/>
              </a:solidFill>
            </a:endParaRP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17A2ACF-B34F-44DD-BC6E-3DFE5F7B53F6}"/>
              </a:ext>
            </a:extLst>
          </p:cNvPr>
          <p:cNvCxnSpPr>
            <a:cxnSpLocks/>
          </p:cNvCxnSpPr>
          <p:nvPr/>
        </p:nvCxnSpPr>
        <p:spPr>
          <a:xfrm flipV="1">
            <a:off x="1866900" y="1727200"/>
            <a:ext cx="323850" cy="298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F5000222-FF70-42D6-855C-EC76C1DF026A}"/>
              </a:ext>
            </a:extLst>
          </p:cNvPr>
          <p:cNvCxnSpPr>
            <a:cxnSpLocks/>
          </p:cNvCxnSpPr>
          <p:nvPr/>
        </p:nvCxnSpPr>
        <p:spPr>
          <a:xfrm flipV="1">
            <a:off x="1866900" y="1727200"/>
            <a:ext cx="1752600" cy="298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83D1A3C6-C5AE-4383-871E-00CC8A4376FC}"/>
              </a:ext>
            </a:extLst>
          </p:cNvPr>
          <p:cNvSpPr txBox="1"/>
          <p:nvPr/>
        </p:nvSpPr>
        <p:spPr>
          <a:xfrm>
            <a:off x="1462953" y="1951164"/>
            <a:ext cx="72779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OOV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102DAF10-204E-4E65-837E-F2857F45C86D}"/>
              </a:ext>
            </a:extLst>
          </p:cNvPr>
          <p:cNvSpPr/>
          <p:nvPr/>
        </p:nvSpPr>
        <p:spPr>
          <a:xfrm>
            <a:off x="6276574" y="1803400"/>
            <a:ext cx="879876" cy="265430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Google Shape;148;p29">
            <a:extLst>
              <a:ext uri="{FF2B5EF4-FFF2-40B4-BE49-F238E27FC236}">
                <a16:creationId xmlns:a16="http://schemas.microsoft.com/office/drawing/2014/main" id="{5549C157-33BE-4A1A-8875-1FFB4F83613A}"/>
              </a:ext>
            </a:extLst>
          </p:cNvPr>
          <p:cNvSpPr txBox="1"/>
          <p:nvPr/>
        </p:nvSpPr>
        <p:spPr>
          <a:xfrm>
            <a:off x="5914621" y="1467370"/>
            <a:ext cx="1603782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b="1" dirty="0">
                <a:solidFill>
                  <a:schemeClr val="bg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Szótár / </a:t>
            </a:r>
            <a:r>
              <a:rPr lang="hu-HU" sz="1200" b="1" dirty="0" err="1">
                <a:solidFill>
                  <a:schemeClr val="bg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Vocabulary</a:t>
            </a:r>
            <a:endParaRPr sz="1200" b="1" dirty="0" err="1">
              <a:solidFill>
                <a:schemeClr val="bg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3148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hu-HU" sz="18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800" i="1" dirty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sz="1800" i="1" dirty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sz="1800" i="1" dirty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𝑜𝑧𝑖𝑡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í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num>
                          <m:den>
                            <m:r>
                              <a:rPr lang="hu-HU" sz="1800" i="1" dirty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1800" i="1" dirty="0">
                                        <a:solidFill>
                                          <a:srgbClr val="F2F2F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1800" i="1" dirty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𝑒𝑔𝑎𝑡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í</m:t>
                                </m:r>
                                <m:r>
                                  <a:rPr lang="hu-HU" sz="1800" b="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hu-HU" sz="18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3562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584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1771EA8-9011-49E1-9258-701BCD6A7D75}"/>
              </a:ext>
            </a:extLst>
          </p:cNvPr>
          <p:cNvSpPr txBox="1"/>
          <p:nvPr/>
        </p:nvSpPr>
        <p:spPr>
          <a:xfrm>
            <a:off x="3741374" y="3572430"/>
            <a:ext cx="830626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&gt;  1</a:t>
            </a:r>
            <a:endParaRPr sz="2000" b="1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826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38B9A8D1-C7D2-4894-A8F8-AAFA2FF9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00" y="1118525"/>
            <a:ext cx="7228800" cy="4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06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4" name="Táblázat 6">
            <a:extLst>
              <a:ext uri="{FF2B5EF4-FFF2-40B4-BE49-F238E27FC236}">
                <a16:creationId xmlns:a16="http://schemas.microsoft.com/office/drawing/2014/main" id="{3EB7EF6D-F86B-4F98-BC7F-DBE93101E96A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1771EA8-9011-49E1-9258-701BCD6A7D75}"/>
              </a:ext>
            </a:extLst>
          </p:cNvPr>
          <p:cNvSpPr txBox="1"/>
          <p:nvPr/>
        </p:nvSpPr>
        <p:spPr>
          <a:xfrm>
            <a:off x="3741374" y="3572430"/>
            <a:ext cx="830626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&gt;  1</a:t>
            </a:r>
            <a:endParaRPr sz="2000" b="1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BF7D0D17-714A-457A-A9A9-EB61242A5CF2}"/>
              </a:ext>
            </a:extLst>
          </p:cNvPr>
          <p:cNvCxnSpPr>
            <a:cxnSpLocks/>
          </p:cNvCxnSpPr>
          <p:nvPr/>
        </p:nvCxnSpPr>
        <p:spPr>
          <a:xfrm>
            <a:off x="3987800" y="3978325"/>
            <a:ext cx="0" cy="2667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148;p29">
            <a:extLst>
              <a:ext uri="{FF2B5EF4-FFF2-40B4-BE49-F238E27FC236}">
                <a16:creationId xmlns:a16="http://schemas.microsoft.com/office/drawing/2014/main" id="{91B830BF-9124-4642-8EF6-17AA41749ABA}"/>
              </a:ext>
            </a:extLst>
          </p:cNvPr>
          <p:cNvSpPr txBox="1"/>
          <p:nvPr/>
        </p:nvSpPr>
        <p:spPr>
          <a:xfrm>
            <a:off x="2720979" y="4227880"/>
            <a:ext cx="2533642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Szentiment: pozitív</a:t>
            </a:r>
            <a:endParaRPr sz="16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4753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SZENTIMENT ANALÍZIS NAIVE BAYES-SZEL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Input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„Nagyon boldog vagyok.”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dirty="0">
                    <a:solidFill>
                      <a:srgbClr val="F2F2F2"/>
                    </a:solidFill>
                  </a:rPr>
                  <a:t>[„boldog”]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endParaRPr lang="hu-HU" sz="1800" dirty="0">
                  <a:solidFill>
                    <a:srgbClr val="F2F2F2"/>
                  </a:solidFill>
                </a:endParaRP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1800" b="1" dirty="0">
                    <a:solidFill>
                      <a:srgbClr val="F2F2F2"/>
                    </a:solidFill>
                  </a:rPr>
                  <a:t>Output</a:t>
                </a:r>
                <a:r>
                  <a:rPr lang="hu-HU" sz="1800" dirty="0">
                    <a:solidFill>
                      <a:srgbClr val="F2F2F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80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0.375</m:t>
                        </m:r>
                      </m:num>
                      <m:den>
                        <m:r>
                          <a:rPr lang="hu-HU" sz="1800" b="0" i="1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0.2</m:t>
                        </m:r>
                      </m:den>
                    </m:f>
                  </m:oMath>
                </a14:m>
                <a:r>
                  <a:rPr lang="hu-HU" sz="1800" dirty="0">
                    <a:solidFill>
                      <a:srgbClr val="F2F2F2"/>
                    </a:solidFill>
                  </a:rPr>
                  <a:t> = 1,875</a:t>
                </a:r>
              </a:p>
            </p:txBody>
          </p:sp>
        </mc:Choice>
        <mc:Fallback xmlns="">
          <p:sp>
            <p:nvSpPr>
              <p:cNvPr id="20" name="Google Shape;113;p24">
                <a:extLst>
                  <a:ext uri="{FF2B5EF4-FFF2-40B4-BE49-F238E27FC236}">
                    <a16:creationId xmlns:a16="http://schemas.microsoft.com/office/drawing/2014/main" id="{97721E9F-9553-48AB-B104-5C9EB42B382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408695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7B92965A-B7C1-4C3B-AA49-72C1DFA9FD62}"/>
              </a:ext>
            </a:extLst>
          </p:cNvPr>
          <p:cNvCxnSpPr/>
          <p:nvPr/>
        </p:nvCxnSpPr>
        <p:spPr>
          <a:xfrm>
            <a:off x="2698750" y="27813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B5FAF6E-5E97-4E6D-9B57-08535E1FFA51}"/>
              </a:ext>
            </a:extLst>
          </p:cNvPr>
          <p:cNvCxnSpPr/>
          <p:nvPr/>
        </p:nvCxnSpPr>
        <p:spPr>
          <a:xfrm>
            <a:off x="2698750" y="1727200"/>
            <a:ext cx="0" cy="70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FE05B725-A0A7-413E-9DBF-F806EB8CFD4C}"/>
              </a:ext>
            </a:extLst>
          </p:cNvPr>
          <p:cNvSpPr txBox="1"/>
          <p:nvPr/>
        </p:nvSpPr>
        <p:spPr>
          <a:xfrm>
            <a:off x="2763476" y="1876677"/>
            <a:ext cx="204346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tokenizáció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pre-processing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D0D65413-D5B7-4CC6-9A0E-E7A1688B882C}"/>
              </a:ext>
            </a:extLst>
          </p:cNvPr>
          <p:cNvSpPr txBox="1"/>
          <p:nvPr/>
        </p:nvSpPr>
        <p:spPr>
          <a:xfrm>
            <a:off x="2763474" y="29339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Naive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lang="hu-HU" sz="12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Bayes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módszer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1771EA8-9011-49E1-9258-701BCD6A7D75}"/>
              </a:ext>
            </a:extLst>
          </p:cNvPr>
          <p:cNvSpPr txBox="1"/>
          <p:nvPr/>
        </p:nvSpPr>
        <p:spPr>
          <a:xfrm>
            <a:off x="3741374" y="3572430"/>
            <a:ext cx="830626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000" b="1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&gt;  1</a:t>
            </a:r>
            <a:endParaRPr sz="2000" b="1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BF7D0D17-714A-457A-A9A9-EB61242A5CF2}"/>
              </a:ext>
            </a:extLst>
          </p:cNvPr>
          <p:cNvCxnSpPr>
            <a:cxnSpLocks/>
          </p:cNvCxnSpPr>
          <p:nvPr/>
        </p:nvCxnSpPr>
        <p:spPr>
          <a:xfrm>
            <a:off x="3987800" y="3978325"/>
            <a:ext cx="0" cy="2667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Google Shape;148;p29">
            <a:extLst>
              <a:ext uri="{FF2B5EF4-FFF2-40B4-BE49-F238E27FC236}">
                <a16:creationId xmlns:a16="http://schemas.microsoft.com/office/drawing/2014/main" id="{91B830BF-9124-4642-8EF6-17AA41749ABA}"/>
              </a:ext>
            </a:extLst>
          </p:cNvPr>
          <p:cNvSpPr txBox="1"/>
          <p:nvPr/>
        </p:nvSpPr>
        <p:spPr>
          <a:xfrm>
            <a:off x="2720979" y="4227880"/>
            <a:ext cx="2533642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Szentiment: pozitív</a:t>
            </a:r>
            <a:endParaRPr sz="16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13;p24">
            <a:extLst>
              <a:ext uri="{FF2B5EF4-FFF2-40B4-BE49-F238E27FC236}">
                <a16:creationId xmlns:a16="http://schemas.microsoft.com/office/drawing/2014/main" id="{256D74A3-C654-4E83-96CC-3AC9D875862A}"/>
              </a:ext>
            </a:extLst>
          </p:cNvPr>
          <p:cNvSpPr txBox="1">
            <a:spLocks/>
          </p:cNvSpPr>
          <p:nvPr/>
        </p:nvSpPr>
        <p:spPr>
          <a:xfrm>
            <a:off x="4806943" y="1152475"/>
            <a:ext cx="4086950" cy="36060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Clr>
                <a:srgbClr val="F2F2F2"/>
              </a:buClr>
              <a:buSzPts val="1300"/>
              <a:buFont typeface="Fira Sans Condensed Light"/>
              <a:buNone/>
            </a:pPr>
            <a:endParaRPr lang="hu-HU" sz="1800" dirty="0">
              <a:solidFill>
                <a:srgbClr val="F2F2F2"/>
              </a:solidFill>
            </a:endParaRPr>
          </a:p>
        </p:txBody>
      </p:sp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D0695656-6B9C-452C-9257-C53FD8B007FC}"/>
              </a:ext>
            </a:extLst>
          </p:cNvPr>
          <p:cNvSpPr txBox="1"/>
          <p:nvPr/>
        </p:nvSpPr>
        <p:spPr>
          <a:xfrm>
            <a:off x="4775193" y="3534787"/>
            <a:ext cx="1454738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Szentiment = 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5D5936EA-EF86-489D-8409-602BC4AE3ECC}"/>
              </a:ext>
            </a:extLst>
          </p:cNvPr>
          <p:cNvSpPr txBox="1"/>
          <p:nvPr/>
        </p:nvSpPr>
        <p:spPr>
          <a:xfrm>
            <a:off x="6017210" y="3534787"/>
            <a:ext cx="71377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7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{</a:t>
            </a:r>
            <a:endParaRPr sz="7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EB3737A5-EDAC-4112-A4D8-5E5F7CDEC6C4}"/>
              </a:ext>
            </a:extLst>
          </p:cNvPr>
          <p:cNvSpPr txBox="1"/>
          <p:nvPr/>
        </p:nvSpPr>
        <p:spPr>
          <a:xfrm>
            <a:off x="6351029" y="3356538"/>
            <a:ext cx="2400358" cy="3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 ha </a:t>
            </a:r>
            <a:r>
              <a:rPr lang="hu-HU" sz="1800" i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Output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&gt; 1 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0419480F-393E-4C91-871A-86BE632943FD}"/>
              </a:ext>
            </a:extLst>
          </p:cNvPr>
          <p:cNvSpPr txBox="1"/>
          <p:nvPr/>
        </p:nvSpPr>
        <p:spPr>
          <a:xfrm>
            <a:off x="6374098" y="3762432"/>
            <a:ext cx="2400358" cy="3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18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ha </a:t>
            </a:r>
            <a:r>
              <a:rPr lang="hu-HU" sz="1800" i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Output</a:t>
            </a:r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&lt; 1 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1017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PROBLÉMÁK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18" name="Táblázat 6">
            <a:extLst>
              <a:ext uri="{FF2B5EF4-FFF2-40B4-BE49-F238E27FC236}">
                <a16:creationId xmlns:a16="http://schemas.microsoft.com/office/drawing/2014/main" id="{77949038-F994-497A-AB9D-F84733CC3764}"/>
              </a:ext>
            </a:extLst>
          </p:cNvPr>
          <p:cNvGraphicFramePr>
            <a:graphicFrameLocks noGrp="1"/>
          </p:cNvGraphicFramePr>
          <p:nvPr/>
        </p:nvGraphicFramePr>
        <p:xfrm>
          <a:off x="62765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0.375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0.125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0.4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461AD3F-D0D2-450F-84A1-9603561AD90E}"/>
              </a:ext>
            </a:extLst>
          </p:cNvPr>
          <p:cNvSpPr/>
          <p:nvPr/>
        </p:nvSpPr>
        <p:spPr>
          <a:xfrm>
            <a:off x="6276574" y="3136900"/>
            <a:ext cx="2665521" cy="298450"/>
          </a:xfrm>
          <a:prstGeom prst="round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EE9BE6ED-15CC-4CA1-890F-25953F8B02E1}"/>
              </a:ext>
            </a:extLst>
          </p:cNvPr>
          <p:cNvCxnSpPr/>
          <p:nvPr/>
        </p:nvCxnSpPr>
        <p:spPr>
          <a:xfrm flipH="1">
            <a:off x="4860524" y="3276600"/>
            <a:ext cx="14160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48;p29">
                <a:extLst>
                  <a:ext uri="{FF2B5EF4-FFF2-40B4-BE49-F238E27FC236}">
                    <a16:creationId xmlns:a16="http://schemas.microsoft.com/office/drawing/2014/main" id="{D109D2C2-E450-4670-8275-D0D7C6C8FD9D}"/>
                  </a:ext>
                </a:extLst>
              </p:cNvPr>
              <p:cNvSpPr txBox="1"/>
              <p:nvPr/>
            </p:nvSpPr>
            <p:spPr>
              <a:xfrm>
                <a:off x="3292877" y="3010405"/>
                <a:ext cx="2043468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nn-NO" sz="2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0.125</m:t>
                          </m:r>
                        </m:num>
                        <m:den>
                          <m:r>
                            <a:rPr lang="hu-HU" sz="2800" b="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4" name="Google Shape;148;p29">
                <a:extLst>
                  <a:ext uri="{FF2B5EF4-FFF2-40B4-BE49-F238E27FC236}">
                    <a16:creationId xmlns:a16="http://schemas.microsoft.com/office/drawing/2014/main" id="{D109D2C2-E450-4670-8275-D0D7C6C8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77" y="3010405"/>
                <a:ext cx="2043468" cy="405895"/>
              </a:xfrm>
              <a:prstGeom prst="rect">
                <a:avLst/>
              </a:prstGeom>
              <a:blipFill>
                <a:blip r:embed="rId3"/>
                <a:stretch>
                  <a:fillRect t="-37879" b="-515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48;p29">
                <a:extLst>
                  <a:ext uri="{FF2B5EF4-FFF2-40B4-BE49-F238E27FC236}">
                    <a16:creationId xmlns:a16="http://schemas.microsoft.com/office/drawing/2014/main" id="{149A2917-B963-4A27-87E8-BCF18CEA764F}"/>
                  </a:ext>
                </a:extLst>
              </p:cNvPr>
              <p:cNvSpPr txBox="1"/>
              <p:nvPr/>
            </p:nvSpPr>
            <p:spPr>
              <a:xfrm>
                <a:off x="2195003" y="3010404"/>
                <a:ext cx="2043468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Fira Sans Condensed Light"/>
                        </a:rPr>
                        <m:t>?</m:t>
                      </m:r>
                    </m:oMath>
                  </m:oMathPara>
                </a14:m>
                <a:endParaRPr lang="hu-HU" sz="19900" dirty="0" err="1">
                  <a:solidFill>
                    <a:srgbClr val="FF0000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25" name="Google Shape;148;p29">
                <a:extLst>
                  <a:ext uri="{FF2B5EF4-FFF2-40B4-BE49-F238E27FC236}">
                    <a16:creationId xmlns:a16="http://schemas.microsoft.com/office/drawing/2014/main" id="{149A2917-B963-4A27-87E8-BCF18CEA7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003" y="3010404"/>
                <a:ext cx="2043468" cy="405895"/>
              </a:xfrm>
              <a:prstGeom prst="rect">
                <a:avLst/>
              </a:prstGeom>
              <a:blipFill>
                <a:blip r:embed="rId4"/>
                <a:stretch>
                  <a:fillRect t="-162121" b="-1636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250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344061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2" name="Táblázat 6">
            <a:extLst>
              <a:ext uri="{FF2B5EF4-FFF2-40B4-BE49-F238E27FC236}">
                <a16:creationId xmlns:a16="http://schemas.microsoft.com/office/drawing/2014/main" id="{92494EE1-0502-4069-A5CE-9802DFA9B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242097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62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9A78321-1CA3-4176-88CF-F7493EC92806}"/>
              </a:ext>
            </a:extLst>
          </p:cNvPr>
          <p:cNvSpPr txBox="1"/>
          <p:nvPr/>
        </p:nvSpPr>
        <p:spPr>
          <a:xfrm>
            <a:off x="3176296" y="2935235"/>
            <a:ext cx="2791410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Szótár mérete = 7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2" name="Táblázat 6">
            <a:extLst>
              <a:ext uri="{FF2B5EF4-FFF2-40B4-BE49-F238E27FC236}">
                <a16:creationId xmlns:a16="http://schemas.microsoft.com/office/drawing/2014/main" id="{7A5CE63E-5E4F-4F5A-BC80-60EAAB6F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253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951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99A78321-1CA3-4176-88CF-F7493EC92806}"/>
              </a:ext>
            </a:extLst>
          </p:cNvPr>
          <p:cNvSpPr txBox="1"/>
          <p:nvPr/>
        </p:nvSpPr>
        <p:spPr>
          <a:xfrm>
            <a:off x="3176296" y="2935235"/>
            <a:ext cx="2791410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Szótár mérete = 7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" name="Egyenes összekötő nyíllal 2">
            <a:extLst>
              <a:ext uri="{FF2B5EF4-FFF2-40B4-BE49-F238E27FC236}">
                <a16:creationId xmlns:a16="http://schemas.microsoft.com/office/drawing/2014/main" id="{418BCCFB-1447-43BC-B44A-95A1FBA8DB3B}"/>
              </a:ext>
            </a:extLst>
          </p:cNvPr>
          <p:cNvCxnSpPr/>
          <p:nvPr/>
        </p:nvCxnSpPr>
        <p:spPr>
          <a:xfrm>
            <a:off x="4400550" y="3341130"/>
            <a:ext cx="0" cy="513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Google Shape;148;p29">
            <a:extLst>
              <a:ext uri="{FF2B5EF4-FFF2-40B4-BE49-F238E27FC236}">
                <a16:creationId xmlns:a16="http://schemas.microsoft.com/office/drawing/2014/main" id="{FE7EE601-FF54-4306-BF57-7432E9548904}"/>
              </a:ext>
            </a:extLst>
          </p:cNvPr>
          <p:cNvSpPr txBox="1"/>
          <p:nvPr/>
        </p:nvSpPr>
        <p:spPr>
          <a:xfrm>
            <a:off x="3004845" y="3927339"/>
            <a:ext cx="2791410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2" name="Táblázat 6">
            <a:extLst>
              <a:ext uri="{FF2B5EF4-FFF2-40B4-BE49-F238E27FC236}">
                <a16:creationId xmlns:a16="http://schemas.microsoft.com/office/drawing/2014/main" id="{16026763-C190-4D3C-AB7C-936CCDCC7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253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509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Pozitív)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1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8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4290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Pozitív)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1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8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1A8FBA1-9491-4EEC-9BD8-A1F1915671FA}"/>
              </a:ext>
            </a:extLst>
          </p:cNvPr>
          <p:cNvSpPr/>
          <p:nvPr/>
        </p:nvSpPr>
        <p:spPr>
          <a:xfrm>
            <a:off x="5600368" y="2935235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89FB04B9-6401-4CC4-9099-164EA346C5F9}"/>
              </a:ext>
            </a:extLst>
          </p:cNvPr>
          <p:cNvSpPr/>
          <p:nvPr/>
        </p:nvSpPr>
        <p:spPr>
          <a:xfrm>
            <a:off x="5588253" y="3171214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31551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982801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Pozitív)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1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8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1A8FBA1-9491-4EEC-9BD8-A1F1915671FA}"/>
              </a:ext>
            </a:extLst>
          </p:cNvPr>
          <p:cNvSpPr/>
          <p:nvPr/>
        </p:nvSpPr>
        <p:spPr>
          <a:xfrm>
            <a:off x="5600368" y="2935235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89FB04B9-6401-4CC4-9099-164EA346C5F9}"/>
              </a:ext>
            </a:extLst>
          </p:cNvPr>
          <p:cNvSpPr/>
          <p:nvPr/>
        </p:nvSpPr>
        <p:spPr>
          <a:xfrm>
            <a:off x="5588253" y="3171214"/>
            <a:ext cx="202947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nyíllal 3">
            <a:extLst>
              <a:ext uri="{FF2B5EF4-FFF2-40B4-BE49-F238E27FC236}">
                <a16:creationId xmlns:a16="http://schemas.microsoft.com/office/drawing/2014/main" id="{78389DDB-737C-4055-B095-0CCB7A8221F2}"/>
              </a:ext>
            </a:extLst>
          </p:cNvPr>
          <p:cNvCxnSpPr>
            <a:cxnSpLocks/>
          </p:cNvCxnSpPr>
          <p:nvPr/>
        </p:nvCxnSpPr>
        <p:spPr>
          <a:xfrm flipV="1">
            <a:off x="5689726" y="3429000"/>
            <a:ext cx="0" cy="215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48;p29">
            <a:extLst>
              <a:ext uri="{FF2B5EF4-FFF2-40B4-BE49-F238E27FC236}">
                <a16:creationId xmlns:a16="http://schemas.microsoft.com/office/drawing/2014/main" id="{579BC994-6478-4C1E-96FE-DF8B76D8C5BE}"/>
              </a:ext>
            </a:extLst>
          </p:cNvPr>
          <p:cNvSpPr txBox="1"/>
          <p:nvPr/>
        </p:nvSpPr>
        <p:spPr>
          <a:xfrm>
            <a:off x="5389857" y="3610140"/>
            <a:ext cx="59689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E56397E1-C0EC-4CF0-AC93-164A0445AB23}"/>
              </a:ext>
            </a:extLst>
          </p:cNvPr>
          <p:cNvSpPr txBox="1"/>
          <p:nvPr/>
        </p:nvSpPr>
        <p:spPr>
          <a:xfrm>
            <a:off x="4957341" y="2198238"/>
            <a:ext cx="884531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6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Torzítás</a:t>
            </a:r>
            <a:endParaRPr sz="16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F36DF71A-77C0-4671-8FB2-579D7886EEBA}"/>
              </a:ext>
            </a:extLst>
          </p:cNvPr>
          <p:cNvCxnSpPr>
            <a:cxnSpLocks/>
          </p:cNvCxnSpPr>
          <p:nvPr/>
        </p:nvCxnSpPr>
        <p:spPr>
          <a:xfrm>
            <a:off x="5448678" y="2501937"/>
            <a:ext cx="234406" cy="3839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985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/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Negatív)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0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5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5C594BE9-D28F-4A8C-8FA7-408737C623EB}"/>
              </a:ext>
            </a:extLst>
          </p:cNvPr>
          <p:cNvSpPr/>
          <p:nvPr/>
        </p:nvSpPr>
        <p:spPr>
          <a:xfrm>
            <a:off x="5353050" y="2935235"/>
            <a:ext cx="508000" cy="2029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280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REGRESSZIÓ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Szám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 * x + b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>
            <a:extLst>
              <a:ext uri="{FF2B5EF4-FFF2-40B4-BE49-F238E27FC236}">
                <a16:creationId xmlns:a16="http://schemas.microsoft.com/office/drawing/2014/main" id="{C79D4166-BE16-4882-A3DC-80F240E07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096" y="2937600"/>
            <a:ext cx="3964904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88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756207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200" dirty="0"/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BC775A56-9140-43E2-BDD7-E19589138E2E}"/>
              </a:ext>
            </a:extLst>
          </p:cNvPr>
          <p:cNvSpPr txBox="1"/>
          <p:nvPr/>
        </p:nvSpPr>
        <p:spPr>
          <a:xfrm>
            <a:off x="821799" y="1309880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Eredeti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651CFDF4-5EC5-4707-A602-2FEE09B37906}"/>
              </a:ext>
            </a:extLst>
          </p:cNvPr>
          <p:cNvSpPr txBox="1"/>
          <p:nvPr/>
        </p:nvSpPr>
        <p:spPr>
          <a:xfrm>
            <a:off x="6278730" y="130987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Simított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/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hu-HU" sz="16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P(„ahelyett” | Negatív)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16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fPr>
                      <m:num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0 + 1</m:t>
                        </m:r>
                      </m:num>
                      <m:den>
                        <m:r>
                          <a:rPr lang="hu-HU" sz="16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  <m:t>5 + 7</m:t>
                        </m:r>
                      </m:den>
                    </m:f>
                  </m:oMath>
                </a14:m>
                <a:endParaRPr sz="16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2" name="Google Shape;148;p29">
                <a:extLst>
                  <a:ext uri="{FF2B5EF4-FFF2-40B4-BE49-F238E27FC236}">
                    <a16:creationId xmlns:a16="http://schemas.microsoft.com/office/drawing/2014/main" id="{98752C1B-5C53-4BF3-A5D4-ECFDD165F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296" y="2935235"/>
                <a:ext cx="2791410" cy="405895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áblázat 6">
            <a:extLst>
              <a:ext uri="{FF2B5EF4-FFF2-40B4-BE49-F238E27FC236}">
                <a16:creationId xmlns:a16="http://schemas.microsoft.com/office/drawing/2014/main" id="{071813F9-81B1-4072-AD9E-8016BAE95111}"/>
              </a:ext>
            </a:extLst>
          </p:cNvPr>
          <p:cNvGraphicFramePr>
            <a:graphicFrameLocks noGrp="1"/>
          </p:cNvGraphicFramePr>
          <p:nvPr/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B127C86C-AC4C-47CC-ABD3-1109CDCCA198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A72FC437-273A-47B4-840D-E55CEC928E93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4D9AAD00-C3AB-4B40-A1A6-43C6A2AD8D0B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03925238-FB9D-4D90-A893-C5B5048121A2}"/>
              </a:ext>
            </a:extLst>
          </p:cNvPr>
          <p:cNvSpPr/>
          <p:nvPr/>
        </p:nvSpPr>
        <p:spPr>
          <a:xfrm>
            <a:off x="7937500" y="2247901"/>
            <a:ext cx="501650" cy="27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3657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LAPLACE SIMÍTÁS (LAPLACIAN SMOOTHING)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97196"/>
              </p:ext>
            </p:extLst>
          </p:nvPr>
        </p:nvGraphicFramePr>
        <p:xfrm>
          <a:off x="5967705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0.26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0.16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0.08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0.16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0.16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0.13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0.25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5C606A24-000A-4180-965A-BFFAD14A5B79}"/>
              </a:ext>
            </a:extLst>
          </p:cNvPr>
          <p:cNvCxnSpPr>
            <a:cxnSpLocks/>
          </p:cNvCxnSpPr>
          <p:nvPr/>
        </p:nvCxnSpPr>
        <p:spPr>
          <a:xfrm>
            <a:off x="3321697" y="3276600"/>
            <a:ext cx="2500605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103FD615-F848-41B0-A6CA-994D6826622A}"/>
              </a:ext>
            </a:extLst>
          </p:cNvPr>
          <p:cNvSpPr txBox="1"/>
          <p:nvPr/>
        </p:nvSpPr>
        <p:spPr>
          <a:xfrm>
            <a:off x="3550264" y="287070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Simítás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14" name="Táblázat 6">
            <a:extLst>
              <a:ext uri="{FF2B5EF4-FFF2-40B4-BE49-F238E27FC236}">
                <a16:creationId xmlns:a16="http://schemas.microsoft.com/office/drawing/2014/main" id="{F1973D5C-5CFC-4934-8ABE-14AB9BF83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15253"/>
              </p:ext>
            </p:extLst>
          </p:nvPr>
        </p:nvGraphicFramePr>
        <p:xfrm>
          <a:off x="510774" y="1943131"/>
          <a:ext cx="2665521" cy="2390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507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88507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</a:tblGrid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Szó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Pozitív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Negatív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ahelyett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boldog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3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inkább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lennék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mai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nap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1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298763"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szomorú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0</a:t>
                      </a:r>
                    </a:p>
                  </a:txBody>
                  <a:tcPr marL="73667" marR="73667" marT="36834" marB="3683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200" dirty="0"/>
                        <a:t>2</a:t>
                      </a:r>
                    </a:p>
                  </a:txBody>
                  <a:tcPr marL="73667" marR="73667" marT="36834" marB="36834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79EF1C9B-20F3-463D-9402-AD0AE580CA9F}"/>
              </a:ext>
            </a:extLst>
          </p:cNvPr>
          <p:cNvSpPr txBox="1"/>
          <p:nvPr/>
        </p:nvSpPr>
        <p:spPr>
          <a:xfrm>
            <a:off x="28981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9F3BB6BB-8D8E-48A2-A75B-CA3443188339}"/>
              </a:ext>
            </a:extLst>
          </p:cNvPr>
          <p:cNvSpPr txBox="1"/>
          <p:nvPr/>
        </p:nvSpPr>
        <p:spPr>
          <a:xfrm>
            <a:off x="1185166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8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95FF14BB-EA33-420F-B6A7-BD721B9AF96F}"/>
              </a:ext>
            </a:extLst>
          </p:cNvPr>
          <p:cNvSpPr txBox="1"/>
          <p:nvPr/>
        </p:nvSpPr>
        <p:spPr>
          <a:xfrm>
            <a:off x="2080516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5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9" name="Google Shape;148;p29">
            <a:extLst>
              <a:ext uri="{FF2B5EF4-FFF2-40B4-BE49-F238E27FC236}">
                <a16:creationId xmlns:a16="http://schemas.microsoft.com/office/drawing/2014/main" id="{32E5608D-D4D8-4F94-BD18-B22A16B17283}"/>
              </a:ext>
            </a:extLst>
          </p:cNvPr>
          <p:cNvSpPr txBox="1"/>
          <p:nvPr/>
        </p:nvSpPr>
        <p:spPr>
          <a:xfrm>
            <a:off x="5784850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Total: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0" name="Google Shape;148;p29">
            <a:extLst>
              <a:ext uri="{FF2B5EF4-FFF2-40B4-BE49-F238E27FC236}">
                <a16:creationId xmlns:a16="http://schemas.microsoft.com/office/drawing/2014/main" id="{E4454BD9-B16F-4B4C-A188-28EFA93F2917}"/>
              </a:ext>
            </a:extLst>
          </p:cNvPr>
          <p:cNvSpPr txBox="1"/>
          <p:nvPr/>
        </p:nvSpPr>
        <p:spPr>
          <a:xfrm>
            <a:off x="6680200" y="4323070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1" name="Google Shape;148;p29">
            <a:extLst>
              <a:ext uri="{FF2B5EF4-FFF2-40B4-BE49-F238E27FC236}">
                <a16:creationId xmlns:a16="http://schemas.microsoft.com/office/drawing/2014/main" id="{3CA81AB3-051F-41DB-92CB-777EBF7BE0D1}"/>
              </a:ext>
            </a:extLst>
          </p:cNvPr>
          <p:cNvSpPr txBox="1"/>
          <p:nvPr/>
        </p:nvSpPr>
        <p:spPr>
          <a:xfrm>
            <a:off x="7575550" y="4323069"/>
            <a:ext cx="1278634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8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18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095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ARÁNYOK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8" name="Táblázat 6">
            <a:extLst>
              <a:ext uri="{FF2B5EF4-FFF2-40B4-BE49-F238E27FC236}">
                <a16:creationId xmlns:a16="http://schemas.microsoft.com/office/drawing/2014/main" id="{FBBBC7F2-308B-44F9-9B7C-2EFCA9B71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255828"/>
              </p:ext>
            </p:extLst>
          </p:nvPr>
        </p:nvGraphicFramePr>
        <p:xfrm>
          <a:off x="2623287" y="1625631"/>
          <a:ext cx="3424720" cy="264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80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62490896"/>
                    </a:ext>
                  </a:extLst>
                </a:gridCol>
              </a:tblGrid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Szó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Pozitív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Negatív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Arány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ahelyett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0.08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boldog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inkább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0.08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3023502074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lennék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0.08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1,625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2660522660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mai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0,813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932471584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nap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0.16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0,813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szomorú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0.13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0,52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pic>
        <p:nvPicPr>
          <p:cNvPr id="11" name="Kép 10">
            <a:extLst>
              <a:ext uri="{FF2B5EF4-FFF2-40B4-BE49-F238E27FC236}">
                <a16:creationId xmlns:a16="http://schemas.microsoft.com/office/drawing/2014/main" id="{B514A8DB-9985-4E03-8402-0AF6A3DB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98" y="1387027"/>
            <a:ext cx="691902" cy="3124200"/>
          </a:xfrm>
          <a:prstGeom prst="rect">
            <a:avLst/>
          </a:prstGeom>
        </p:spPr>
      </p:pic>
      <p:sp>
        <p:nvSpPr>
          <p:cNvPr id="22" name="Google Shape;148;p29">
            <a:extLst>
              <a:ext uri="{FF2B5EF4-FFF2-40B4-BE49-F238E27FC236}">
                <a16:creationId xmlns:a16="http://schemas.microsoft.com/office/drawing/2014/main" id="{3E9710AE-5FCC-4A72-9A76-2AECD173FD80}"/>
              </a:ext>
            </a:extLst>
          </p:cNvPr>
          <p:cNvSpPr txBox="1"/>
          <p:nvPr/>
        </p:nvSpPr>
        <p:spPr>
          <a:xfrm>
            <a:off x="6520714" y="45112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2400" dirty="0" err="1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3" name="Google Shape;148;p29">
            <a:extLst>
              <a:ext uri="{FF2B5EF4-FFF2-40B4-BE49-F238E27FC236}">
                <a16:creationId xmlns:a16="http://schemas.microsoft.com/office/drawing/2014/main" id="{954A4E04-20E2-4D63-BFEE-6CC77C1833BE}"/>
              </a:ext>
            </a:extLst>
          </p:cNvPr>
          <p:cNvSpPr txBox="1"/>
          <p:nvPr/>
        </p:nvSpPr>
        <p:spPr>
          <a:xfrm>
            <a:off x="6520713" y="981132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24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4" name="Google Shape;148;p29">
            <a:extLst>
              <a:ext uri="{FF2B5EF4-FFF2-40B4-BE49-F238E27FC236}">
                <a16:creationId xmlns:a16="http://schemas.microsoft.com/office/drawing/2014/main" id="{6937D081-8182-4F8D-831E-2F4E1FBC9CB9}"/>
              </a:ext>
            </a:extLst>
          </p:cNvPr>
          <p:cNvSpPr txBox="1"/>
          <p:nvPr/>
        </p:nvSpPr>
        <p:spPr>
          <a:xfrm>
            <a:off x="5696813" y="13870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48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∞</a:t>
            </a:r>
            <a:endParaRPr sz="48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5" name="Google Shape;148;p29">
            <a:extLst>
              <a:ext uri="{FF2B5EF4-FFF2-40B4-BE49-F238E27FC236}">
                <a16:creationId xmlns:a16="http://schemas.microsoft.com/office/drawing/2014/main" id="{A1E3AFDB-FD9A-4C67-B136-712BD04A96E7}"/>
              </a:ext>
            </a:extLst>
          </p:cNvPr>
          <p:cNvSpPr txBox="1"/>
          <p:nvPr/>
        </p:nvSpPr>
        <p:spPr>
          <a:xfrm>
            <a:off x="5696812" y="406967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0</a:t>
            </a:r>
            <a:endParaRPr sz="3600" dirty="0" err="1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6" name="Google Shape;148;p29">
            <a:extLst>
              <a:ext uri="{FF2B5EF4-FFF2-40B4-BE49-F238E27FC236}">
                <a16:creationId xmlns:a16="http://schemas.microsoft.com/office/drawing/2014/main" id="{26BA04F4-6F8C-4EDD-813E-0CE6C32E25B7}"/>
              </a:ext>
            </a:extLst>
          </p:cNvPr>
          <p:cNvSpPr txBox="1"/>
          <p:nvPr/>
        </p:nvSpPr>
        <p:spPr>
          <a:xfrm>
            <a:off x="7606563" y="2722583"/>
            <a:ext cx="141678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4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Semleges</a:t>
            </a:r>
            <a:endParaRPr sz="24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27" name="Google Shape;148;p29">
            <a:extLst>
              <a:ext uri="{FF2B5EF4-FFF2-40B4-BE49-F238E27FC236}">
                <a16:creationId xmlns:a16="http://schemas.microsoft.com/office/drawing/2014/main" id="{51E2E8BB-F911-41E0-B21D-39041529E7B2}"/>
              </a:ext>
            </a:extLst>
          </p:cNvPr>
          <p:cNvSpPr txBox="1"/>
          <p:nvPr/>
        </p:nvSpPr>
        <p:spPr>
          <a:xfrm>
            <a:off x="5696812" y="273411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1</a:t>
            </a:r>
            <a:endParaRPr sz="36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6B9AA961-DFAB-4029-8F08-DDBEAD586A1D}"/>
              </a:ext>
            </a:extLst>
          </p:cNvPr>
          <p:cNvSpPr/>
          <p:nvPr/>
        </p:nvSpPr>
        <p:spPr>
          <a:xfrm>
            <a:off x="2623287" y="3930650"/>
            <a:ext cx="3424720" cy="353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1B9296C6-8D15-4757-8DDC-0B01944B2B1F}"/>
              </a:ext>
            </a:extLst>
          </p:cNvPr>
          <p:cNvSpPr/>
          <p:nvPr/>
        </p:nvSpPr>
        <p:spPr>
          <a:xfrm>
            <a:off x="2623287" y="2273112"/>
            <a:ext cx="3424720" cy="3535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691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NAIVE BAYES GYAKORLATI HASZNÁLATA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207EC569-2121-4A1E-97F0-82757D4B1BC9}"/>
                  </a:ext>
                </a:extLst>
              </p:cNvPr>
              <p:cNvSpPr txBox="1"/>
              <p:nvPr/>
            </p:nvSpPr>
            <p:spPr>
              <a:xfrm>
                <a:off x="2040505" y="2343150"/>
                <a:ext cx="5062989" cy="1395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28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fPr>
                        <m:num>
                          <m:r>
                            <a:rPr lang="hu-HU" sz="28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Pozit</m:t>
                              </m:r>
                              <m: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í</m:t>
                              </m:r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v</m:t>
                              </m:r>
                            </m:e>
                          </m:d>
                        </m:num>
                        <m:den>
                          <m:r>
                            <a:rPr lang="hu-HU" sz="28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𝑃</m:t>
                          </m:r>
                          <m:d>
                            <m:dPr>
                              <m:ctrlPr>
                                <a:rPr lang="hu-HU" sz="28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Negat</m:t>
                              </m:r>
                              <m: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í</m:t>
                              </m:r>
                              <m:r>
                                <m:rPr>
                                  <m:sty m:val="p"/>
                                </m:rPr>
                                <a:rPr lang="hu-HU" sz="2800" b="0" i="0" smtClean="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v</m:t>
                              </m:r>
                            </m:e>
                          </m:d>
                        </m:den>
                      </m:f>
                      <m:r>
                        <a:rPr lang="hu-HU" sz="280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∗</m:t>
                      </m:r>
                      <m:nary>
                        <m:naryPr>
                          <m:chr m:val="∏"/>
                          <m:limLoc m:val="undOvr"/>
                          <m:grow m:val="on"/>
                          <m:supHide m:val="on"/>
                          <m:ctrlPr>
                            <a:rPr lang="hu-HU" sz="2800" i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naryPr>
                        <m:sub>
                          <m:r>
                            <a:rPr lang="hu-HU" sz="28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𝑤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hu-HU" sz="28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fPr>
                            <m:num>
                              <m:r>
                                <a:rPr lang="hu-HU" sz="28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8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8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8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8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𝑃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ozit</m:t>
                                  </m:r>
                                  <m: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num>
                            <m:den>
                              <m:r>
                                <a:rPr lang="hu-HU" sz="28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8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8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8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8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egat</m:t>
                                  </m:r>
                                  <m: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8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hu-HU" sz="2800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2" name="Szövegdoboz 1">
                <a:extLst>
                  <a:ext uri="{FF2B5EF4-FFF2-40B4-BE49-F238E27FC236}">
                    <a16:creationId xmlns:a16="http://schemas.microsoft.com/office/drawing/2014/main" id="{207EC569-2121-4A1E-97F0-82757D4B1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505" y="2343150"/>
                <a:ext cx="5062989" cy="1395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596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ELŐNYÖK ÉS HÁTRÁNYOK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b="1" dirty="0">
                <a:solidFill>
                  <a:srgbClr val="F2F2F2"/>
                </a:solidFill>
              </a:rPr>
              <a:t>Előnyök: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Gyors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b="1" dirty="0">
                <a:solidFill>
                  <a:srgbClr val="F2F2F2"/>
                </a:solidFill>
              </a:rPr>
              <a:t>Hátrányok: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Függetlenség feltételezése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b="1" dirty="0">
                <a:solidFill>
                  <a:srgbClr val="F2F2F2"/>
                </a:solidFill>
              </a:rPr>
              <a:t>Szorzás művelettel kapcsolatos problémák (!)</a:t>
            </a:r>
          </a:p>
        </p:txBody>
      </p:sp>
    </p:spTree>
    <p:extLst>
      <p:ext uri="{BB962C8B-B14F-4D97-AF65-F5344CB8AC3E}">
        <p14:creationId xmlns:p14="http://schemas.microsoft.com/office/powerpoint/2010/main" val="835777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 LIKELIHOOD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log(n * m) = log(n) + log(m)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Ennek megfelelően a </a:t>
            </a:r>
            <a:r>
              <a:rPr lang="hu-HU" dirty="0" err="1">
                <a:solidFill>
                  <a:srgbClr val="F2F2F2"/>
                </a:solidFill>
              </a:rPr>
              <a:t>Naive</a:t>
            </a:r>
            <a:r>
              <a:rPr lang="hu-HU" dirty="0">
                <a:solidFill>
                  <a:srgbClr val="F2F2F2"/>
                </a:solidFill>
              </a:rPr>
              <a:t> </a:t>
            </a:r>
            <a:r>
              <a:rPr lang="hu-HU" dirty="0" err="1">
                <a:solidFill>
                  <a:srgbClr val="F2F2F2"/>
                </a:solidFill>
              </a:rPr>
              <a:t>Bayes</a:t>
            </a:r>
            <a:r>
              <a:rPr lang="hu-HU" dirty="0">
                <a:solidFill>
                  <a:srgbClr val="F2F2F2"/>
                </a:solidFill>
              </a:rPr>
              <a:t> eljárása átalakítható: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églalap 1">
                <a:extLst>
                  <a:ext uri="{FF2B5EF4-FFF2-40B4-BE49-F238E27FC236}">
                    <a16:creationId xmlns:a16="http://schemas.microsoft.com/office/drawing/2014/main" id="{C43ECEF0-5AF1-4E53-B4EE-1401914B4E33}"/>
                  </a:ext>
                </a:extLst>
              </p:cNvPr>
              <p:cNvSpPr/>
              <p:nvPr/>
            </p:nvSpPr>
            <p:spPr>
              <a:xfrm>
                <a:off x="2704790" y="2241178"/>
                <a:ext cx="3734420" cy="66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sz="1800" dirty="0">
                    <a:solidFill>
                      <a:srgbClr val="F3F3F3"/>
                    </a:solidFill>
                    <a:ea typeface="Fira Sans Condensed Light"/>
                    <a:cs typeface="Fira Sans Condensed Light"/>
                  </a:rPr>
                  <a:t>log(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fPr>
                      <m:num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Pozit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Negat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den>
                    </m:f>
                    <m:r>
                      <a:rPr lang="hu-HU" sz="2000">
                        <a:solidFill>
                          <a:srgbClr val="F3F3F3"/>
                        </a:solidFill>
                        <a:latin typeface="Cambria Math" panose="02040503050406030204" pitchFamily="18" charset="0"/>
                        <a:ea typeface="Fira Sans Condensed Light"/>
                        <a:cs typeface="Fira Sans Condensed Light"/>
                      </a:rPr>
                      <m:t>∗</m:t>
                    </m:r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hu-HU" sz="2000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naryPr>
                      <m:sub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𝑤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fPr>
                          <m:num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ozit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num>
                          <m:den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egat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hu-HU" sz="1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</a:rPr>
                  <a:t> )</a:t>
                </a:r>
              </a:p>
            </p:txBody>
          </p:sp>
        </mc:Choice>
        <mc:Fallback xmlns="">
          <p:sp>
            <p:nvSpPr>
              <p:cNvPr id="2" name="Téglalap 1">
                <a:extLst>
                  <a:ext uri="{FF2B5EF4-FFF2-40B4-BE49-F238E27FC236}">
                    <a16:creationId xmlns:a16="http://schemas.microsoft.com/office/drawing/2014/main" id="{C43ECEF0-5AF1-4E53-B4EE-1401914B4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790" y="2241178"/>
                <a:ext cx="3734420" cy="661143"/>
              </a:xfrm>
              <a:prstGeom prst="rect">
                <a:avLst/>
              </a:prstGeom>
              <a:blipFill>
                <a:blip r:embed="rId3"/>
                <a:stretch>
                  <a:fillRect l="-1471" r="-4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>
                <a:extLst>
                  <a:ext uri="{FF2B5EF4-FFF2-40B4-BE49-F238E27FC236}">
                    <a16:creationId xmlns:a16="http://schemas.microsoft.com/office/drawing/2014/main" id="{8A724726-E299-4C48-AD0A-C5716E0886C1}"/>
                  </a:ext>
                </a:extLst>
              </p:cNvPr>
              <p:cNvSpPr/>
              <p:nvPr/>
            </p:nvSpPr>
            <p:spPr>
              <a:xfrm>
                <a:off x="2370275" y="3437831"/>
                <a:ext cx="4403450" cy="66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sz="1800" dirty="0">
                    <a:solidFill>
                      <a:srgbClr val="F3F3F3"/>
                    </a:solidFill>
                    <a:ea typeface="Fira Sans Condensed Light"/>
                    <a:cs typeface="Fira Sans Condensed Light"/>
                  </a:rPr>
                  <a:t>log(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sz="200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fPr>
                      <m:num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Pozit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num>
                      <m:den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𝑃</m:t>
                        </m:r>
                        <m:d>
                          <m:d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Negat</m:t>
                            </m:r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í</m:t>
                            </m:r>
                            <m:r>
                              <m:rPr>
                                <m:sty m:val="p"/>
                              </m:rP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v</m:t>
                            </m:r>
                          </m:e>
                        </m:d>
                      </m:den>
                    </m:f>
                    <m:r>
                      <m:rPr>
                        <m:nor/>
                      </m:rPr>
                      <a:rPr lang="hu-HU" sz="2000" dirty="0">
                        <a:solidFill>
                          <a:srgbClr val="F3F3F3"/>
                        </a:solidFill>
                        <a:ea typeface="Fira Sans Condensed Light"/>
                        <a:cs typeface="Fira Sans Condensed Light"/>
                      </a:rPr>
                      <m:t>)</m:t>
                    </m:r>
                    <m:r>
                      <a:rPr lang="hu-HU" sz="2000" b="0" i="1" dirty="0" smtClean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ea typeface="Fira Sans Condensed Light"/>
                        <a:cs typeface="Fira Sans Condensed Light"/>
                      </a:rPr>
                      <m:t>+</m:t>
                    </m:r>
                    <m:r>
                      <m:rPr>
                        <m:nor/>
                      </m:rPr>
                      <a:rPr lang="hu-HU" sz="2000" dirty="0">
                        <a:solidFill>
                          <a:srgbClr val="F3F3F3"/>
                        </a:solidFill>
                        <a:ea typeface="Fira Sans Condensed Light"/>
                        <a:cs typeface="Fira Sans Condensed Light"/>
                      </a:rPr>
                      <m:t>log</m:t>
                    </m:r>
                    <m:r>
                      <m:rPr>
                        <m:nor/>
                      </m:rPr>
                      <a:rPr lang="hu-HU" sz="2000" dirty="0">
                        <a:solidFill>
                          <a:srgbClr val="F3F3F3"/>
                        </a:solidFill>
                        <a:ea typeface="Fira Sans Condensed Light"/>
                        <a:cs typeface="Fira Sans Condensed Light"/>
                      </a:rPr>
                      <m:t>(</m:t>
                    </m:r>
                    <m:nary>
                      <m:naryPr>
                        <m:chr m:val="∏"/>
                        <m:limLoc m:val="undOvr"/>
                        <m:grow m:val="on"/>
                        <m:supHide m:val="on"/>
                        <m:ctrlPr>
                          <a:rPr lang="hu-HU" sz="2000" i="1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</m:ctrlPr>
                      </m:naryPr>
                      <m:sub>
                        <m:r>
                          <a:rPr lang="hu-HU" sz="200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𝑤</m:t>
                        </m:r>
                      </m:sub>
                      <m:sup/>
                      <m:e>
                        <m:f>
                          <m:fPr>
                            <m:ctrlPr>
                              <a:rPr lang="hu-HU" sz="2000" i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</m:ctrlPr>
                          </m:fPr>
                          <m:num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𝑃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ozit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num>
                          <m:den>
                            <m:r>
                              <a:rPr lang="hu-HU" sz="2000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ea typeface="Fira Sans Condensed Light"/>
                                <a:cs typeface="Fira Sans Condensed Light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hu-HU" sz="2000" i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hu-HU" sz="2000" i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sz="2000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ea typeface="Fira Sans Condensed Light"/>
                                        <a:cs typeface="Fira Sans Condensed Light"/>
                                      </a:rPr>
                                      <m:t>𝑤</m:t>
                                    </m:r>
                                  </m:e>
                                </m:d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𝑁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egat</m:t>
                                </m:r>
                                <m: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í</m:t>
                                </m:r>
                                <m:r>
                                  <m:rPr>
                                    <m:sty m:val="p"/>
                                  </m:rPr>
                                  <a:rPr lang="hu-HU" sz="2000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ea typeface="Fira Sans Condensed Light"/>
                                    <a:cs typeface="Fira Sans Condensed Light"/>
                                  </a:rPr>
                                  <m:t>v</m:t>
                                </m:r>
                              </m:e>
                            </m:d>
                          </m:den>
                        </m:f>
                        <m:r>
                          <a:rPr lang="hu-HU" sz="2000" b="0" i="1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ea typeface="Fira Sans Condensed Light"/>
                            <a:cs typeface="Fira Sans Condensed Light"/>
                          </a:rPr>
                          <m:t> </m:t>
                        </m:r>
                      </m:e>
                    </m:nary>
                  </m:oMath>
                </a14:m>
                <a:r>
                  <a:rPr lang="hu-HU" sz="1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</a:rPr>
                  <a:t>)</a:t>
                </a:r>
              </a:p>
            </p:txBody>
          </p:sp>
        </mc:Choice>
        <mc:Fallback xmlns="">
          <p:sp>
            <p:nvSpPr>
              <p:cNvPr id="5" name="Téglalap 4">
                <a:extLst>
                  <a:ext uri="{FF2B5EF4-FFF2-40B4-BE49-F238E27FC236}">
                    <a16:creationId xmlns:a16="http://schemas.microsoft.com/office/drawing/2014/main" id="{8A724726-E299-4C48-AD0A-C5716E088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275" y="3437831"/>
                <a:ext cx="4403450" cy="661143"/>
              </a:xfrm>
              <a:prstGeom prst="rect">
                <a:avLst/>
              </a:prstGeom>
              <a:blipFill>
                <a:blip r:embed="rId4"/>
                <a:stretch>
                  <a:fillRect l="-1247" r="-27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8504BBFD-AE98-4EC4-A62C-85AF55E5A1EB}"/>
              </a:ext>
            </a:extLst>
          </p:cNvPr>
          <p:cNvCxnSpPr>
            <a:cxnSpLocks/>
          </p:cNvCxnSpPr>
          <p:nvPr/>
        </p:nvCxnSpPr>
        <p:spPr>
          <a:xfrm>
            <a:off x="4451350" y="2978150"/>
            <a:ext cx="0" cy="4596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5CC318D4-7AF0-46DB-9578-6B9B2C6E11C2}"/>
                  </a:ext>
                </a:extLst>
              </p:cNvPr>
              <p:cNvSpPr txBox="1"/>
              <p:nvPr/>
            </p:nvSpPr>
            <p:spPr>
              <a:xfrm>
                <a:off x="2650105" y="4250878"/>
                <a:ext cx="12070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𝒍𝒐𝒈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 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𝒑𝒓𝒊𝒐𝒓</m:t>
                      </m:r>
                    </m:oMath>
                  </m:oMathPara>
                </a14:m>
                <a:endParaRPr lang="hu-HU" sz="2000" b="1" i="1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5CC318D4-7AF0-46DB-9578-6B9B2C6E1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105" y="4250878"/>
                <a:ext cx="1207062" cy="307777"/>
              </a:xfrm>
              <a:prstGeom prst="rect">
                <a:avLst/>
              </a:prstGeom>
              <a:blipFill>
                <a:blip r:embed="rId5"/>
                <a:stretch>
                  <a:fillRect l="-7071" t="-1961" r="-7071" b="-3333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8E664D4B-6C79-466D-BF2D-D94F2B666C1C}"/>
                  </a:ext>
                </a:extLst>
              </p:cNvPr>
              <p:cNvSpPr txBox="1"/>
              <p:nvPr/>
            </p:nvSpPr>
            <p:spPr>
              <a:xfrm>
                <a:off x="4683304" y="4242394"/>
                <a:ext cx="1829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𝒍𝒐𝒈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 </m:t>
                      </m:r>
                      <m:r>
                        <a:rPr lang="hu-HU" sz="2000" b="1" i="1" smtClean="0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ea typeface="Fira Sans Condensed Light"/>
                          <a:cs typeface="Fira Sans Condensed Light"/>
                        </a:rPr>
                        <m:t>𝒍𝒊𝒌𝒆𝒍𝒊𝒉𝒐𝒐𝒅</m:t>
                      </m:r>
                    </m:oMath>
                  </m:oMathPara>
                </a14:m>
                <a:endParaRPr lang="hu-HU" sz="2000" b="1" i="1" dirty="0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8E664D4B-6C79-466D-BF2D-D94F2B666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304" y="4242394"/>
                <a:ext cx="1829027" cy="307777"/>
              </a:xfrm>
              <a:prstGeom prst="rect">
                <a:avLst/>
              </a:prstGeom>
              <a:blipFill>
                <a:blip r:embed="rId6"/>
                <a:stretch>
                  <a:fillRect l="-4667" t="-2000" r="-3667" b="-36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54147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LOG LIKELIHOOD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dirty="0">
                <a:solidFill>
                  <a:srgbClr val="F2F2F2"/>
                </a:solidFill>
              </a:rPr>
              <a:t>Minden szóhoz külön kiszámítható egy együttható, a log </a:t>
            </a:r>
            <a:r>
              <a:rPr lang="hu-HU" dirty="0" err="1">
                <a:solidFill>
                  <a:srgbClr val="F2F2F2"/>
                </a:solidFill>
              </a:rPr>
              <a:t>likelihood</a:t>
            </a:r>
            <a:r>
              <a:rPr lang="hu-HU" dirty="0">
                <a:solidFill>
                  <a:srgbClr val="F2F2F2"/>
                </a:solidFill>
              </a:rPr>
              <a:t> (</a:t>
            </a:r>
            <a:r>
              <a:rPr lang="el-GR" dirty="0"/>
              <a:t>λ</a:t>
            </a:r>
            <a:r>
              <a:rPr lang="hu-HU" dirty="0">
                <a:solidFill>
                  <a:srgbClr val="F2F2F2"/>
                </a:solidFill>
              </a:rPr>
              <a:t>)</a:t>
            </a:r>
          </a:p>
        </p:txBody>
      </p:sp>
      <p:graphicFrame>
        <p:nvGraphicFramePr>
          <p:cNvPr id="11" name="Táblázat 6">
            <a:extLst>
              <a:ext uri="{FF2B5EF4-FFF2-40B4-BE49-F238E27FC236}">
                <a16:creationId xmlns:a16="http://schemas.microsoft.com/office/drawing/2014/main" id="{E53518A1-3BE4-41A4-BFBC-A7C99D95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65202"/>
              </p:ext>
            </p:extLst>
          </p:nvPr>
        </p:nvGraphicFramePr>
        <p:xfrm>
          <a:off x="4923080" y="2128290"/>
          <a:ext cx="3424720" cy="1654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6180">
                  <a:extLst>
                    <a:ext uri="{9D8B030D-6E8A-4147-A177-3AD203B41FA5}">
                      <a16:colId xmlns:a16="http://schemas.microsoft.com/office/drawing/2014/main" val="3679982294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88194359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576990148"/>
                    </a:ext>
                  </a:extLst>
                </a:gridCol>
                <a:gridCol w="856180">
                  <a:extLst>
                    <a:ext uri="{9D8B030D-6E8A-4147-A177-3AD203B41FA5}">
                      <a16:colId xmlns:a16="http://schemas.microsoft.com/office/drawing/2014/main" val="1262490896"/>
                    </a:ext>
                  </a:extLst>
                </a:gridCol>
              </a:tblGrid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Szó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Pozitív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Negatív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λ</a:t>
                      </a:r>
                      <a:endParaRPr lang="hu-HU" sz="1600" dirty="0"/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455415296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ahelyett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0.20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0.223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368612111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boldog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0.35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0.22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0.464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1654031520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nap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0.20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0.25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-0.223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800590858"/>
                  </a:ext>
                </a:extLst>
              </a:tr>
              <a:tr h="330874"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szomorú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0.15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0.40</a:t>
                      </a:r>
                    </a:p>
                  </a:txBody>
                  <a:tcPr marL="81585" marR="81585" marT="40793" marB="407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300" dirty="0"/>
                        <a:t>-0.981</a:t>
                      </a:r>
                    </a:p>
                  </a:txBody>
                  <a:tcPr marL="81585" marR="81585" marT="40793" marB="40793" anchor="ctr"/>
                </a:tc>
                <a:extLst>
                  <a:ext uri="{0D108BD9-81ED-4DB2-BD59-A6C34878D82A}">
                    <a16:rowId xmlns:a16="http://schemas.microsoft.com/office/drawing/2014/main" val="294076453"/>
                  </a:ext>
                </a:extLst>
              </a:tr>
            </a:tbl>
          </a:graphicData>
        </a:graphic>
      </p:graphicFrame>
      <p:pic>
        <p:nvPicPr>
          <p:cNvPr id="7" name="Kép 6">
            <a:extLst>
              <a:ext uri="{FF2B5EF4-FFF2-40B4-BE49-F238E27FC236}">
                <a16:creationId xmlns:a16="http://schemas.microsoft.com/office/drawing/2014/main" id="{20D33D0C-E060-4A73-BAFF-859AA813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138" y="1658408"/>
            <a:ext cx="2863005" cy="2854617"/>
          </a:xfrm>
          <a:prstGeom prst="rect">
            <a:avLst/>
          </a:prstGeom>
        </p:spPr>
      </p:pic>
      <p:sp>
        <p:nvSpPr>
          <p:cNvPr id="12" name="Google Shape;148;p29">
            <a:extLst>
              <a:ext uri="{FF2B5EF4-FFF2-40B4-BE49-F238E27FC236}">
                <a16:creationId xmlns:a16="http://schemas.microsoft.com/office/drawing/2014/main" id="{92E6E655-416D-4284-BB2A-DEEE39F4CD81}"/>
              </a:ext>
            </a:extLst>
          </p:cNvPr>
          <p:cNvSpPr txBox="1"/>
          <p:nvPr/>
        </p:nvSpPr>
        <p:spPr>
          <a:xfrm>
            <a:off x="957364" y="4354458"/>
            <a:ext cx="380455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Forrás: 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https://en.wikipedia.org/wiki/Natural_logarithm</a:t>
            </a:r>
            <a:r>
              <a:rPr lang="hu-HU" sz="12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endParaRPr sz="12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67666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KIMENETEK ÉRTELMEZÉSE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CE156DC5-6BA9-44CD-9548-1FE0C92F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98" y="1387027"/>
            <a:ext cx="691902" cy="3124200"/>
          </a:xfrm>
          <a:prstGeom prst="rect">
            <a:avLst/>
          </a:prstGeom>
        </p:spPr>
      </p:pic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05491135-6E76-4E91-855D-05A494878307}"/>
              </a:ext>
            </a:extLst>
          </p:cNvPr>
          <p:cNvSpPr txBox="1"/>
          <p:nvPr/>
        </p:nvSpPr>
        <p:spPr>
          <a:xfrm>
            <a:off x="6520714" y="45112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Negatív</a:t>
            </a:r>
            <a:endParaRPr sz="2400" dirty="0" err="1">
              <a:solidFill>
                <a:srgbClr val="FF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3" name="Google Shape;148;p29">
            <a:extLst>
              <a:ext uri="{FF2B5EF4-FFF2-40B4-BE49-F238E27FC236}">
                <a16:creationId xmlns:a16="http://schemas.microsoft.com/office/drawing/2014/main" id="{7E1875F4-BA77-4FDE-9785-92B7807556EF}"/>
              </a:ext>
            </a:extLst>
          </p:cNvPr>
          <p:cNvSpPr txBox="1"/>
          <p:nvPr/>
        </p:nvSpPr>
        <p:spPr>
          <a:xfrm>
            <a:off x="6520713" y="981132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Pozitív</a:t>
            </a:r>
            <a:endParaRPr sz="24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" name="Google Shape;148;p29">
            <a:extLst>
              <a:ext uri="{FF2B5EF4-FFF2-40B4-BE49-F238E27FC236}">
                <a16:creationId xmlns:a16="http://schemas.microsoft.com/office/drawing/2014/main" id="{F3D0C958-58E6-4545-9A16-C44DDE3FD1AA}"/>
              </a:ext>
            </a:extLst>
          </p:cNvPr>
          <p:cNvSpPr txBox="1"/>
          <p:nvPr/>
        </p:nvSpPr>
        <p:spPr>
          <a:xfrm>
            <a:off x="5696813" y="1387027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4800" dirty="0">
                <a:solidFill>
                  <a:srgbClr val="92D05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∞</a:t>
            </a:r>
            <a:endParaRPr sz="4800" dirty="0" err="1">
              <a:solidFill>
                <a:srgbClr val="92D05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5" name="Google Shape;148;p29">
            <a:extLst>
              <a:ext uri="{FF2B5EF4-FFF2-40B4-BE49-F238E27FC236}">
                <a16:creationId xmlns:a16="http://schemas.microsoft.com/office/drawing/2014/main" id="{79DF9FA3-86BD-4AD6-9A1E-8233C9BF2E51}"/>
              </a:ext>
            </a:extLst>
          </p:cNvPr>
          <p:cNvSpPr txBox="1"/>
          <p:nvPr/>
        </p:nvSpPr>
        <p:spPr>
          <a:xfrm>
            <a:off x="5696812" y="4069675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-∞</a:t>
            </a:r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E11E41A1-031E-4A15-AB1F-9A7C1D6DF7C1}"/>
              </a:ext>
            </a:extLst>
          </p:cNvPr>
          <p:cNvSpPr txBox="1"/>
          <p:nvPr/>
        </p:nvSpPr>
        <p:spPr>
          <a:xfrm>
            <a:off x="7606563" y="2722583"/>
            <a:ext cx="1416787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hu-HU" sz="24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Semleges</a:t>
            </a:r>
            <a:endParaRPr sz="24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" name="Google Shape;148;p29">
            <a:extLst>
              <a:ext uri="{FF2B5EF4-FFF2-40B4-BE49-F238E27FC236}">
                <a16:creationId xmlns:a16="http://schemas.microsoft.com/office/drawing/2014/main" id="{EB15CA8F-CEF5-4DDF-A140-AC72D5043657}"/>
              </a:ext>
            </a:extLst>
          </p:cNvPr>
          <p:cNvSpPr txBox="1"/>
          <p:nvPr/>
        </p:nvSpPr>
        <p:spPr>
          <a:xfrm>
            <a:off x="5696812" y="2734119"/>
            <a:ext cx="2043469" cy="4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3600" dirty="0">
                <a:solidFill>
                  <a:srgbClr val="FFC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0</a:t>
            </a:r>
            <a:endParaRPr sz="3600" dirty="0" err="1">
              <a:solidFill>
                <a:srgbClr val="FFC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40D991A2-017E-4F9D-AD7A-8C87E12316DE}"/>
                  </a:ext>
                </a:extLst>
              </p:cNvPr>
              <p:cNvSpPr txBox="1"/>
              <p:nvPr/>
            </p:nvSpPr>
            <p:spPr>
              <a:xfrm>
                <a:off x="2545417" y="2478052"/>
                <a:ext cx="2139496" cy="997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hu-HU" sz="2000" i="1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</m:ctrlPr>
                        </m:naryPr>
                        <m:sub>
                          <m:r>
                            <a:rPr lang="hu-HU" sz="200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ea typeface="Fira Sans Condensed Light"/>
                              <a:cs typeface="Fira Sans Condensed Light"/>
                            </a:rPr>
                            <m:t>𝑤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hu-HU" sz="2000" i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</m:ctrlPr>
                            </m:fPr>
                            <m:num>
                              <m:r>
                                <a:rPr lang="hu-HU" sz="20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0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0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0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𝑃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ozit</m:t>
                                  </m:r>
                                  <m: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num>
                            <m:den>
                              <m:r>
                                <a:rPr lang="hu-HU" sz="2000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ea typeface="Fira Sans Condensed Light"/>
                                  <a:cs typeface="Fira Sans Condensed Light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hu-HU" sz="2000" i="1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hu-HU" sz="2000" i="1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>
                                          <a:solidFill>
                                            <a:srgbClr val="F3F3F3"/>
                                          </a:solidFill>
                                          <a:latin typeface="Cambria Math" panose="02040503050406030204" pitchFamily="18" charset="0"/>
                                          <a:ea typeface="Fira Sans Condensed Light"/>
                                          <a:cs typeface="Fira Sans Condensed Light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hu-HU" sz="200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egat</m:t>
                                  </m:r>
                                  <m: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í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hu-HU" sz="2000" b="0" i="0" smtClean="0">
                                      <a:solidFill>
                                        <a:srgbClr val="F3F3F3"/>
                                      </a:solidFill>
                                      <a:latin typeface="Cambria Math" panose="02040503050406030204" pitchFamily="18" charset="0"/>
                                      <a:ea typeface="Fira Sans Condensed Light"/>
                                      <a:cs typeface="Fira Sans Condensed Light"/>
                                    </a:rPr>
                                    <m:t>v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hu-HU" sz="2000" dirty="0">
                  <a:solidFill>
                    <a:srgbClr val="F3F3F3"/>
                  </a:solidFill>
                  <a:latin typeface="Cambria Math" panose="02040503050406030204" pitchFamily="18" charset="0"/>
                  <a:ea typeface="Fira Sans Condensed Light"/>
                  <a:cs typeface="Fira Sans Condensed Light"/>
                </a:endParaRPr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40D991A2-017E-4F9D-AD7A-8C87E1231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417" y="2478052"/>
                <a:ext cx="2139496" cy="997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églalap 18">
            <a:extLst>
              <a:ext uri="{FF2B5EF4-FFF2-40B4-BE49-F238E27FC236}">
                <a16:creationId xmlns:a16="http://schemas.microsoft.com/office/drawing/2014/main" id="{719F92D1-BC67-4BB8-ACFD-56B03C3D7139}"/>
              </a:ext>
            </a:extLst>
          </p:cNvPr>
          <p:cNvSpPr/>
          <p:nvPr/>
        </p:nvSpPr>
        <p:spPr>
          <a:xfrm>
            <a:off x="4515500" y="2503449"/>
            <a:ext cx="13580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5400" dirty="0">
                <a:solidFill>
                  <a:srgbClr val="F3F3F3"/>
                </a:solidFill>
                <a:ea typeface="Fira Sans Condensed Light"/>
                <a:cs typeface="Fira Sans Condensed Light"/>
              </a:rPr>
              <a:t> &gt; 0</a:t>
            </a:r>
            <a:endParaRPr lang="hu-HU" sz="540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8357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ÖSSZEGZÉS - TANÍTÁS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dirty="0" err="1">
                <a:solidFill>
                  <a:srgbClr val="F2F2F2"/>
                </a:solidFill>
              </a:rPr>
              <a:t>Naive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Bayes</a:t>
            </a:r>
            <a:r>
              <a:rPr lang="hu-HU" sz="1300" dirty="0">
                <a:solidFill>
                  <a:srgbClr val="F2F2F2"/>
                </a:solidFill>
              </a:rPr>
              <a:t> alapú tanítás menete: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Adathalmaz rögzítése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Előfeldolgozás, </a:t>
            </a:r>
            <a:r>
              <a:rPr lang="hu-HU" dirty="0" err="1">
                <a:solidFill>
                  <a:srgbClr val="F2F2F2"/>
                </a:solidFill>
              </a:rPr>
              <a:t>tokenizálás</a:t>
            </a:r>
            <a:endParaRPr lang="hu-HU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Frekvencia számítás és táblázatos formában való tárolás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Feltételes valószínűségek kiszámítása és tárolása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el-GR" dirty="0"/>
              <a:t>λ</a:t>
            </a:r>
            <a:r>
              <a:rPr lang="hu-HU" dirty="0"/>
              <a:t> értékek számítása és tárolása</a:t>
            </a:r>
            <a:endParaRPr lang="hu-HU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Log prior számítása és </a:t>
            </a:r>
            <a:r>
              <a:rPr lang="hu-HU" b="1" u="sng" dirty="0">
                <a:solidFill>
                  <a:srgbClr val="F2F2F2"/>
                </a:solidFill>
              </a:rPr>
              <a:t>rögzítése</a:t>
            </a:r>
            <a:r>
              <a:rPr lang="hu-HU" dirty="0">
                <a:solidFill>
                  <a:srgbClr val="F2F2F2"/>
                </a:solidFill>
              </a:rPr>
              <a:t> (tanító adathalmazon)</a:t>
            </a:r>
          </a:p>
        </p:txBody>
      </p:sp>
    </p:spTree>
    <p:extLst>
      <p:ext uri="{BB962C8B-B14F-4D97-AF65-F5344CB8AC3E}">
        <p14:creationId xmlns:p14="http://schemas.microsoft.com/office/powerpoint/2010/main" val="2658408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ÖSSZEGZÉS - TESZTELÉS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dirty="0" err="1">
                <a:solidFill>
                  <a:srgbClr val="F2F2F2"/>
                </a:solidFill>
              </a:rPr>
              <a:t>Naive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Bayes</a:t>
            </a:r>
            <a:r>
              <a:rPr lang="hu-HU" sz="1300" dirty="0">
                <a:solidFill>
                  <a:srgbClr val="F2F2F2"/>
                </a:solidFill>
              </a:rPr>
              <a:t> alapú tesztelés menete: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Adathalmaz </a:t>
            </a:r>
            <a:r>
              <a:rPr lang="hu-HU" b="1" u="sng" dirty="0">
                <a:solidFill>
                  <a:srgbClr val="F2F2F2"/>
                </a:solidFill>
              </a:rPr>
              <a:t>beolvasása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Előfeldolgozás, </a:t>
            </a:r>
            <a:r>
              <a:rPr lang="hu-HU" dirty="0" err="1">
                <a:solidFill>
                  <a:srgbClr val="F2F2F2"/>
                </a:solidFill>
              </a:rPr>
              <a:t>tokenizálás</a:t>
            </a:r>
            <a:endParaRPr lang="hu-HU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>
                <a:solidFill>
                  <a:srgbClr val="F2F2F2"/>
                </a:solidFill>
              </a:rPr>
              <a:t>Log prior </a:t>
            </a:r>
            <a:r>
              <a:rPr lang="hu-HU" b="1" u="sng" dirty="0">
                <a:solidFill>
                  <a:srgbClr val="F2F2F2"/>
                </a:solidFill>
              </a:rPr>
              <a:t>kiolvasása</a:t>
            </a:r>
            <a:r>
              <a:rPr lang="hu-HU" dirty="0">
                <a:solidFill>
                  <a:srgbClr val="F2F2F2"/>
                </a:solidFill>
              </a:rPr>
              <a:t> a tárolt állományból (1 db numerikus érték)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el-GR" dirty="0"/>
              <a:t>λ</a:t>
            </a:r>
            <a:r>
              <a:rPr lang="hu-HU" dirty="0"/>
              <a:t> értékek </a:t>
            </a:r>
            <a:r>
              <a:rPr lang="hu-HU" b="1" u="sng" dirty="0"/>
              <a:t>kiolvasása</a:t>
            </a:r>
            <a:r>
              <a:rPr lang="hu-HU" dirty="0"/>
              <a:t> a tárolt táblázatból (ha egy szó nem szerepel a táblázatban, ignoráljuk)</a:t>
            </a:r>
          </a:p>
          <a:p>
            <a:pPr lvl="1" indent="-311150">
              <a:buClr>
                <a:srgbClr val="F2F2F2"/>
              </a:buClr>
              <a:buSzPts val="1300"/>
              <a:buFont typeface="+mj-lt"/>
              <a:buAutoNum type="arabicPeriod"/>
            </a:pPr>
            <a:r>
              <a:rPr lang="hu-HU" dirty="0" err="1">
                <a:solidFill>
                  <a:srgbClr val="F2F2F2"/>
                </a:solidFill>
              </a:rPr>
              <a:t>Predikció</a:t>
            </a:r>
            <a:r>
              <a:rPr lang="hu-HU" dirty="0">
                <a:solidFill>
                  <a:srgbClr val="F2F2F2"/>
                </a:solidFill>
              </a:rPr>
              <a:t> kiszámítása (log prior + log </a:t>
            </a:r>
            <a:r>
              <a:rPr lang="hu-HU" dirty="0" err="1">
                <a:solidFill>
                  <a:srgbClr val="F2F2F2"/>
                </a:solidFill>
              </a:rPr>
              <a:t>likelihood</a:t>
            </a:r>
            <a:r>
              <a:rPr lang="hu-HU" dirty="0">
                <a:solidFill>
                  <a:srgbClr val="F2F2F2"/>
                </a:solidFill>
              </a:rPr>
              <a:t>) &gt; 0</a:t>
            </a:r>
          </a:p>
        </p:txBody>
      </p:sp>
    </p:spTree>
    <p:extLst>
      <p:ext uri="{BB962C8B-B14F-4D97-AF65-F5344CB8AC3E}">
        <p14:creationId xmlns:p14="http://schemas.microsoft.com/office/powerpoint/2010/main" val="1552403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15C209FF-9A8B-4891-B3A6-CB6941EF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15" y="1176125"/>
            <a:ext cx="7206770" cy="39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740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0" y="5098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ÖSSZEGZÉS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4" name="Google Shape;113;p24">
            <a:extLst>
              <a:ext uri="{FF2B5EF4-FFF2-40B4-BE49-F238E27FC236}">
                <a16:creationId xmlns:a16="http://schemas.microsoft.com/office/drawing/2014/main" id="{8407F8DC-28AC-4281-A95F-D0304DDC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A </a:t>
            </a:r>
            <a:r>
              <a:rPr lang="hu-HU" sz="1300" dirty="0" err="1">
                <a:solidFill>
                  <a:srgbClr val="F2F2F2"/>
                </a:solidFill>
              </a:rPr>
              <a:t>Naive</a:t>
            </a:r>
            <a:r>
              <a:rPr lang="hu-HU" sz="1300" dirty="0">
                <a:solidFill>
                  <a:srgbClr val="F2F2F2"/>
                </a:solidFill>
              </a:rPr>
              <a:t> </a:t>
            </a:r>
            <a:r>
              <a:rPr lang="hu-HU" sz="1300" dirty="0" err="1">
                <a:solidFill>
                  <a:srgbClr val="F2F2F2"/>
                </a:solidFill>
              </a:rPr>
              <a:t>Bayes</a:t>
            </a:r>
            <a:r>
              <a:rPr lang="hu-HU" sz="1300" dirty="0">
                <a:solidFill>
                  <a:srgbClr val="F2F2F2"/>
                </a:solidFill>
              </a:rPr>
              <a:t> módszer: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Hatékony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Gyors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dirty="0">
                <a:solidFill>
                  <a:srgbClr val="F2F2F2"/>
                </a:solidFill>
              </a:rPr>
              <a:t>Adott feladathoz </a:t>
            </a:r>
            <a:r>
              <a:rPr lang="hu-HU" b="1" dirty="0">
                <a:solidFill>
                  <a:srgbClr val="F2F2F2"/>
                </a:solidFill>
              </a:rPr>
              <a:t>értékes </a:t>
            </a:r>
            <a:r>
              <a:rPr lang="hu-HU" b="1" dirty="0" err="1">
                <a:solidFill>
                  <a:srgbClr val="F2F2F2"/>
                </a:solidFill>
              </a:rPr>
              <a:t>baseline</a:t>
            </a:r>
            <a:r>
              <a:rPr lang="hu-HU" b="1" dirty="0">
                <a:solidFill>
                  <a:srgbClr val="F2F2F2"/>
                </a:solidFill>
              </a:rPr>
              <a:t> modell lehet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b="1" u="sng" dirty="0">
                <a:solidFill>
                  <a:srgbClr val="F2F2F2"/>
                </a:solidFill>
              </a:rPr>
              <a:t>Nem foglalkozik </a:t>
            </a:r>
            <a:r>
              <a:rPr lang="hu-HU" dirty="0">
                <a:solidFill>
                  <a:srgbClr val="F2F2F2"/>
                </a:solidFill>
              </a:rPr>
              <a:t>a szavak </a:t>
            </a:r>
            <a:r>
              <a:rPr lang="hu-HU" dirty="0" err="1">
                <a:solidFill>
                  <a:srgbClr val="F2F2F2"/>
                </a:solidFill>
              </a:rPr>
              <a:t>mondatbeli</a:t>
            </a:r>
            <a:r>
              <a:rPr lang="hu-HU" dirty="0">
                <a:solidFill>
                  <a:srgbClr val="F2F2F2"/>
                </a:solidFill>
              </a:rPr>
              <a:t> sorrendjével</a:t>
            </a:r>
          </a:p>
        </p:txBody>
      </p:sp>
    </p:spTree>
    <p:extLst>
      <p:ext uri="{BB962C8B-B14F-4D97-AF65-F5344CB8AC3E}">
        <p14:creationId xmlns:p14="http://schemas.microsoft.com/office/powerpoint/2010/main" val="595581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(egyszerű eset)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sigmoid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3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OSZTÁLYOZÁS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lvl="0" indent="-311150"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Adott számú jellemző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features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independent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values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Prediktálandó attribútum (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target</a:t>
                </a:r>
                <a:r>
                  <a:rPr lang="hu-HU" sz="1500" dirty="0">
                    <a:solidFill>
                      <a:srgbClr val="F2F2F2"/>
                    </a:solidFill>
                  </a:rPr>
                  <a:t>,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dependent</a:t>
                </a:r>
                <a:r>
                  <a:rPr lang="hu-HU" sz="1500" dirty="0">
                    <a:solidFill>
                      <a:srgbClr val="F2F2F2"/>
                    </a:solidFill>
                  </a:rPr>
                  <a:t>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value</a:t>
                </a:r>
                <a:r>
                  <a:rPr lang="hu-HU" sz="1500" dirty="0">
                    <a:solidFill>
                      <a:srgbClr val="F2F2F2"/>
                    </a:solidFill>
                  </a:rPr>
                  <a:t>)</a:t>
                </a:r>
              </a:p>
              <a:p>
                <a:pPr lvl="1" indent="-311150">
                  <a:buClr>
                    <a:srgbClr val="F2F2F2"/>
                  </a:buClr>
                  <a:buSzPts val="1300"/>
                  <a:buFont typeface="Courier New" panose="02070309020205020404" pitchFamily="49" charset="0"/>
                  <a:buChar char="o"/>
                </a:pPr>
                <a:r>
                  <a:rPr lang="hu-HU" sz="1400" b="1" dirty="0">
                    <a:solidFill>
                      <a:srgbClr val="F2F2F2"/>
                    </a:solidFill>
                  </a:rPr>
                  <a:t>Osztály (!)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 * x + b) (több osztály esetén)</a:t>
                </a:r>
              </a:p>
              <a:p>
                <a:pPr lvl="0" indent="-311150">
                  <a:spcBef>
                    <a:spcPts val="1200"/>
                  </a:spcBef>
                  <a:buClr>
                    <a:srgbClr val="F2F2F2"/>
                  </a:buClr>
                  <a:buSzPts val="1300"/>
                  <a:buChar char="●"/>
                </a:pPr>
                <a:r>
                  <a:rPr lang="hu-HU" sz="1500" dirty="0">
                    <a:solidFill>
                      <a:srgbClr val="F2F2F2"/>
                    </a:solidFill>
                  </a:rPr>
                  <a:t>y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1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w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x</a:t>
                </a:r>
                <a:r>
                  <a:rPr lang="hu-HU" sz="1500" baseline="-25000" dirty="0">
                    <a:solidFill>
                      <a:srgbClr val="F2F2F2"/>
                    </a:solidFill>
                  </a:rPr>
                  <a:t>2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… +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w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*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x</a:t>
                </a:r>
                <a:r>
                  <a:rPr lang="hu-HU" sz="1500" baseline="-25000" dirty="0" err="1">
                    <a:solidFill>
                      <a:srgbClr val="F2F2F2"/>
                    </a:solidFill>
                  </a:rPr>
                  <a:t>m</a:t>
                </a:r>
                <a:r>
                  <a:rPr lang="hu-HU" sz="1500" dirty="0">
                    <a:solidFill>
                      <a:srgbClr val="F2F2F2"/>
                    </a:solidFill>
                  </a:rPr>
                  <a:t> + b)</a:t>
                </a:r>
                <a:br>
                  <a:rPr lang="hu-HU" sz="1500" dirty="0">
                    <a:solidFill>
                      <a:srgbClr val="F2F2F2"/>
                    </a:solidFill>
                  </a:rPr>
                </a:br>
                <a:br>
                  <a:rPr lang="hu-HU" sz="1500" dirty="0">
                    <a:solidFill>
                      <a:srgbClr val="F2F2F2"/>
                    </a:solidFill>
                  </a:rPr>
                </a:br>
                <a:r>
                  <a:rPr lang="hu-HU" sz="1500" dirty="0">
                    <a:solidFill>
                      <a:srgbClr val="F2F2F2"/>
                    </a:solidFill>
                  </a:rPr>
                  <a:t>   = </a:t>
                </a:r>
                <a:r>
                  <a:rPr lang="hu-HU" sz="1500" dirty="0" err="1">
                    <a:solidFill>
                      <a:srgbClr val="F2F2F2"/>
                    </a:solidFill>
                  </a:rPr>
                  <a:t>softmax</a:t>
                </a:r>
                <a:r>
                  <a:rPr lang="hu-HU" sz="1500" dirty="0">
                    <a:solidFill>
                      <a:srgbClr val="F2F2F2"/>
                    </a:solidFill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1500" i="0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1500" i="1" dirty="0" smtClean="0">
                            <a:solidFill>
                              <a:srgbClr val="F2F2F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sSup>
                              <m:sSupPr>
                                <m:ctrlP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sz="1500" i="1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hu-HU" sz="1500" i="0" dirty="0" smtClean="0">
                                    <a:solidFill>
                                      <a:srgbClr val="F2F2F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</m:sSub>
                        <m:sSub>
                          <m:sSubPr>
                            <m:ctrlP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hu-HU" sz="1500" i="1" dirty="0" smtClean="0">
                                <a:solidFill>
                                  <a:srgbClr val="F2F2F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hu-HU" sz="1500" i="0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hu-HU" sz="1500" i="1" dirty="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nor/>
                      </m:rPr>
                      <a:rPr lang="hu-HU" sz="1500" dirty="0">
                        <a:solidFill>
                          <a:srgbClr val="F2F2F2"/>
                        </a:solidFill>
                      </a:rPr>
                      <m:t>)</m:t>
                    </m:r>
                  </m:oMath>
                </a14:m>
                <a:endParaRPr lang="hu-HU" sz="1500" dirty="0">
                  <a:solidFill>
                    <a:srgbClr val="F2F2F2"/>
                  </a:solidFill>
                </a:endParaRPr>
              </a:p>
            </p:txBody>
          </p:sp>
        </mc:Choice>
        <mc:Fallback xmlns="">
          <p:sp>
            <p:nvSpPr>
              <p:cNvPr id="4" name="Google Shape;113;p24">
                <a:extLst>
                  <a:ext uri="{FF2B5EF4-FFF2-40B4-BE49-F238E27FC236}">
                    <a16:creationId xmlns:a16="http://schemas.microsoft.com/office/drawing/2014/main" id="{70F9C6F6-A2B0-4D2E-9A6D-1C3E3FF1415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1152475"/>
                <a:ext cx="7704000" cy="3606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Kép 6">
            <a:extLst>
              <a:ext uri="{FF2B5EF4-FFF2-40B4-BE49-F238E27FC236}">
                <a16:creationId xmlns:a16="http://schemas.microsoft.com/office/drawing/2014/main" id="{33A4EECC-A11B-4020-AC26-59085388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964" y="2937601"/>
            <a:ext cx="4007036" cy="22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83805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ACF7D1-7B92-41FE-AAF2-4EB88911C3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2670</Words>
  <Application>Microsoft Office PowerPoint</Application>
  <PresentationFormat>Diavetítés a képernyőre (16:9 oldalarány)</PresentationFormat>
  <Paragraphs>1443</Paragraphs>
  <Slides>71</Slides>
  <Notes>71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71</vt:i4>
      </vt:variant>
    </vt:vector>
  </HeadingPairs>
  <TitlesOfParts>
    <vt:vector size="72" baseType="lpstr">
      <vt:lpstr>Ai Tech Agency by Slidesgo</vt:lpstr>
      <vt:lpstr>AI &amp; NLP</vt:lpstr>
      <vt:lpstr>TÉMÁK</vt:lpstr>
      <vt:lpstr>TÉMÁK</vt:lpstr>
      <vt:lpstr>PROBLÉMÁK</vt:lpstr>
      <vt:lpstr>REGRESSZIÓ</vt:lpstr>
      <vt:lpstr>REGRESSZIÓ</vt:lpstr>
      <vt:lpstr>OSZTÁLYOZÁS</vt:lpstr>
      <vt:lpstr>OSZTÁLYOZÁS</vt:lpstr>
      <vt:lpstr>OSZTÁLYOZÁS</vt:lpstr>
      <vt:lpstr>SIGMOID FÜGGVÉNY</vt:lpstr>
      <vt:lpstr>SOFTMAX FÜGGVÉNY</vt:lpstr>
      <vt:lpstr>Tanító, Validációs és Teszt adathalmaz</vt:lpstr>
      <vt:lpstr>Tanító, Validációs és Teszt adathalmaz K-fold</vt:lpstr>
      <vt:lpstr>SENTIMENT ANALYSIS</vt:lpstr>
      <vt:lpstr>SENTIMENT ANALYSIS</vt:lpstr>
      <vt:lpstr>PowerPoint-bemutató</vt:lpstr>
      <vt:lpstr>SENTIMENT ANALYSIS</vt:lpstr>
      <vt:lpstr>SENTIMENT ANALYSIS + NAIVE BAYES</vt:lpstr>
      <vt:lpstr>VALÓSZÍNŰSÉGEK</vt:lpstr>
      <vt:lpstr>VALÓSZÍNŰSÉGEK</vt:lpstr>
      <vt:lpstr>VALÓSZÍNŰSÉGEK</vt:lpstr>
      <vt:lpstr>VALÓSZÍNŰSÉGEK</vt:lpstr>
      <vt:lpstr>VALÓSZÍNŰSÉGEK</vt:lpstr>
      <vt:lpstr>VALÓSZÍNŰSÉGEK</vt:lpstr>
      <vt:lpstr>VALÓSZÍNŰSÉGEK</vt:lpstr>
      <vt:lpstr>VALÓSZÍNŰSÉGEK</vt:lpstr>
      <vt:lpstr>BAYES-TÉTEL (BAYES’ RULE)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SZENTIMENT ANALÍZIS NAIVE BAYES-SZEL</vt:lpstr>
      <vt:lpstr>PROBLÉMÁK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LAPLACE SIMÍTÁS (LAPLACIAN SMOOTHING)</vt:lpstr>
      <vt:lpstr>ARÁNYOK</vt:lpstr>
      <vt:lpstr>NAIVE BAYES GYAKORLATI HASZNÁLATA</vt:lpstr>
      <vt:lpstr>ELŐNYÖK ÉS HÁTRÁNYOK</vt:lpstr>
      <vt:lpstr>LOG LIKELIHOOD</vt:lpstr>
      <vt:lpstr>LOG LIKELIHOOD</vt:lpstr>
      <vt:lpstr>KIMENETEK ÉRTELMEZÉSE</vt:lpstr>
      <vt:lpstr>ÖSSZEGZÉS - TANÍTÁS</vt:lpstr>
      <vt:lpstr>ÖSSZEGZÉS - TESZTELÉS</vt:lpstr>
      <vt:lpstr>ÖSSZEGZÉS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Gergő Bogacsovics</cp:lastModifiedBy>
  <cp:revision>187</cp:revision>
  <dcterms:modified xsi:type="dcterms:W3CDTF">2021-03-11T08:04:07Z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